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3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50" r:id="rId2"/>
    <p:sldMasterId id="2147483651" r:id="rId3"/>
    <p:sldMasterId id="2147483652" r:id="rId4"/>
    <p:sldMasterId id="2147483653" r:id="rId5"/>
    <p:sldMasterId id="2147483654" r:id="rId6"/>
    <p:sldMasterId id="2147483655" r:id="rId7"/>
    <p:sldMasterId id="2147483656" r:id="rId8"/>
    <p:sldMasterId id="2147483657" r:id="rId9"/>
    <p:sldMasterId id="2147483658" r:id="rId10"/>
    <p:sldMasterId id="2147483659" r:id="rId11"/>
    <p:sldMasterId id="2147483660" r:id="rId12"/>
    <p:sldMasterId id="2147483661" r:id="rId13"/>
    <p:sldMasterId id="2147483662" r:id="rId14"/>
  </p:sldMasterIdLst>
  <p:notesMasterIdLst>
    <p:notesMasterId r:id="rId26"/>
  </p:notesMasterIdLst>
  <p:handoutMasterIdLst>
    <p:handoutMasterId r:id="rId27"/>
  </p:handoutMasterIdLst>
  <p:sldIdLst>
    <p:sldId id="334" r:id="rId15"/>
    <p:sldId id="335" r:id="rId16"/>
    <p:sldId id="336" r:id="rId17"/>
    <p:sldId id="337" r:id="rId18"/>
    <p:sldId id="339" r:id="rId19"/>
    <p:sldId id="341" r:id="rId20"/>
    <p:sldId id="345" r:id="rId21"/>
    <p:sldId id="349" r:id="rId22"/>
    <p:sldId id="357" r:id="rId23"/>
    <p:sldId id="344" r:id="rId24"/>
    <p:sldId id="358" r:id="rId25"/>
  </p:sldIdLst>
  <p:sldSz cx="13004800" cy="9753600"/>
  <p:notesSz cx="6669088" cy="97742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 Sans"/>
        <a:ea typeface="+mn-ea"/>
        <a:cs typeface="Arial" pitchFamily="34" charset="0"/>
        <a:sym typeface="Gill Sans"/>
      </a:defRPr>
    </a:lvl1pPr>
    <a:lvl2pPr marL="457200" algn="l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 Sans"/>
        <a:ea typeface="+mn-ea"/>
        <a:cs typeface="Arial" pitchFamily="34" charset="0"/>
        <a:sym typeface="Gill Sans"/>
      </a:defRPr>
    </a:lvl2pPr>
    <a:lvl3pPr marL="914400" algn="l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 Sans"/>
        <a:ea typeface="+mn-ea"/>
        <a:cs typeface="Arial" pitchFamily="34" charset="0"/>
        <a:sym typeface="Gill Sans"/>
      </a:defRPr>
    </a:lvl3pPr>
    <a:lvl4pPr marL="1371600" algn="l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 Sans"/>
        <a:ea typeface="+mn-ea"/>
        <a:cs typeface="Arial" pitchFamily="34" charset="0"/>
        <a:sym typeface="Gill Sans"/>
      </a:defRPr>
    </a:lvl4pPr>
    <a:lvl5pPr marL="1828800" algn="l" rtl="0" fontAlgn="base">
      <a:spcBef>
        <a:spcPct val="0"/>
      </a:spcBef>
      <a:spcAft>
        <a:spcPct val="0"/>
      </a:spcAft>
      <a:defRPr sz="4300" kern="1200">
        <a:solidFill>
          <a:srgbClr val="000000"/>
        </a:solidFill>
        <a:latin typeface="Gill Sans"/>
        <a:ea typeface="+mn-ea"/>
        <a:cs typeface="Arial" pitchFamily="34" charset="0"/>
        <a:sym typeface="Gill Sans"/>
      </a:defRPr>
    </a:lvl5pPr>
    <a:lvl6pPr marL="2286000" algn="l" defTabSz="914400" rtl="0" eaLnBrk="1" latinLnBrk="0" hangingPunct="1">
      <a:defRPr sz="4300" kern="1200">
        <a:solidFill>
          <a:srgbClr val="000000"/>
        </a:solidFill>
        <a:latin typeface="Gill Sans"/>
        <a:ea typeface="+mn-ea"/>
        <a:cs typeface="Arial" pitchFamily="34" charset="0"/>
        <a:sym typeface="Gill Sans"/>
      </a:defRPr>
    </a:lvl6pPr>
    <a:lvl7pPr marL="2743200" algn="l" defTabSz="914400" rtl="0" eaLnBrk="1" latinLnBrk="0" hangingPunct="1">
      <a:defRPr sz="4300" kern="1200">
        <a:solidFill>
          <a:srgbClr val="000000"/>
        </a:solidFill>
        <a:latin typeface="Gill Sans"/>
        <a:ea typeface="+mn-ea"/>
        <a:cs typeface="Arial" pitchFamily="34" charset="0"/>
        <a:sym typeface="Gill Sans"/>
      </a:defRPr>
    </a:lvl7pPr>
    <a:lvl8pPr marL="3200400" algn="l" defTabSz="914400" rtl="0" eaLnBrk="1" latinLnBrk="0" hangingPunct="1">
      <a:defRPr sz="4300" kern="1200">
        <a:solidFill>
          <a:srgbClr val="000000"/>
        </a:solidFill>
        <a:latin typeface="Gill Sans"/>
        <a:ea typeface="+mn-ea"/>
        <a:cs typeface="Arial" pitchFamily="34" charset="0"/>
        <a:sym typeface="Gill Sans"/>
      </a:defRPr>
    </a:lvl8pPr>
    <a:lvl9pPr marL="3657600" algn="l" defTabSz="914400" rtl="0" eaLnBrk="1" latinLnBrk="0" hangingPunct="1">
      <a:defRPr sz="4300" kern="1200">
        <a:solidFill>
          <a:srgbClr val="000000"/>
        </a:solidFill>
        <a:latin typeface="Gill Sans"/>
        <a:ea typeface="+mn-ea"/>
        <a:cs typeface="Arial" pitchFamily="34" charset="0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FF66"/>
    <a:srgbClr val="FF0000"/>
    <a:srgbClr val="BABABA"/>
    <a:srgbClr val="FFDE59"/>
    <a:srgbClr val="1AFF3F"/>
    <a:srgbClr val="006699"/>
    <a:srgbClr val="FFFF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Средний стиль 4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Средний стиль 4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Темный стиль 2 — акцент 5/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Темный стиль 2 — акцент 3/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Темный стиль 2 —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Темный стиль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2" autoAdjust="0"/>
    <p:restoredTop sz="94992" autoAdjust="0"/>
  </p:normalViewPr>
  <p:slideViewPr>
    <p:cSldViewPr>
      <p:cViewPr>
        <p:scale>
          <a:sx n="50" d="100"/>
          <a:sy n="50" d="100"/>
        </p:scale>
        <p:origin x="1786" y="278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7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" charset="0"/>
                <a:cs typeface="+mn-cs"/>
                <a:sym typeface="Gill Sans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ill Sans" charset="0"/>
                <a:cs typeface="+mn-cs"/>
                <a:sym typeface="Gill Sans" charset="0"/>
              </a:defRPr>
            </a:lvl1pPr>
          </a:lstStyle>
          <a:p>
            <a:pPr>
              <a:defRPr/>
            </a:pPr>
            <a:fld id="{D070A473-3DD2-4163-8F02-18AD4A31DFEF}" type="datetimeFigureOut">
              <a:rPr lang="ru-RU"/>
              <a:pPr>
                <a:defRPr/>
              </a:pPr>
              <a:t>22.09.2019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283700"/>
            <a:ext cx="2889250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" charset="0"/>
                <a:cs typeface="+mn-cs"/>
                <a:sym typeface="Gill Sans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778250" y="9283700"/>
            <a:ext cx="2889250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ill Sans" charset="0"/>
                <a:cs typeface="+mn-cs"/>
                <a:sym typeface="Gill Sans" charset="0"/>
              </a:defRPr>
            </a:lvl1pPr>
          </a:lstStyle>
          <a:p>
            <a:pPr>
              <a:defRPr/>
            </a:pPr>
            <a:fld id="{FEAC65D4-697D-48C4-B55D-C5736314267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4477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ill Sans" charset="0"/>
                <a:cs typeface="+mn-cs"/>
                <a:sym typeface="Gill Sans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ill Sans" charset="0"/>
                <a:cs typeface="+mn-cs"/>
                <a:sym typeface="Gill Sans" charset="0"/>
              </a:defRPr>
            </a:lvl1pPr>
          </a:lstStyle>
          <a:p>
            <a:pPr>
              <a:defRPr/>
            </a:pPr>
            <a:fld id="{5533942C-A75E-48A3-A70D-9619EE8B429C}" type="datetimeFigureOut">
              <a:rPr lang="ru-RU"/>
              <a:pPr>
                <a:defRPr/>
              </a:pPr>
              <a:t>22.09.2019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892175" y="733425"/>
            <a:ext cx="4884738" cy="366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66750" y="4643438"/>
            <a:ext cx="5335588" cy="4397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283700"/>
            <a:ext cx="2889250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ill Sans" charset="0"/>
                <a:cs typeface="+mn-cs"/>
                <a:sym typeface="Gill Sans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778250" y="9283700"/>
            <a:ext cx="2889250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ill Sans" charset="0"/>
                <a:cs typeface="+mn-cs"/>
                <a:sym typeface="Gill Sans" charset="0"/>
              </a:defRPr>
            </a:lvl1pPr>
          </a:lstStyle>
          <a:p>
            <a:pPr>
              <a:defRPr/>
            </a:pPr>
            <a:fld id="{06A7274D-68BB-4A40-99E0-2F159FEB62C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15776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36868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D8F65EE-AF8C-4B50-8D52-14ECE775D588}" type="slidenum">
              <a:rPr lang="ru-RU" smtClean="0">
                <a:latin typeface="Gill Sans"/>
                <a:sym typeface="Gill Sans"/>
              </a:rPr>
              <a:pPr>
                <a:defRPr/>
              </a:pPr>
              <a:t>1</a:t>
            </a:fld>
            <a:endParaRPr lang="ru-RU">
              <a:latin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50180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EC602806-B447-4809-8AF8-181D47E32425}" type="slidenum">
              <a:rPr lang="ru-RU" smtClean="0">
                <a:latin typeface="Gill Sans"/>
                <a:sym typeface="Gill Sans"/>
              </a:rPr>
              <a:pPr>
                <a:defRPr/>
              </a:pPr>
              <a:t>10</a:t>
            </a:fld>
            <a:endParaRPr lang="ru-RU">
              <a:latin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39940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C1DCF1E-5566-464A-AB9D-B2D10292EC88}" type="slidenum">
              <a:rPr lang="ru-RU" smtClean="0">
                <a:latin typeface="Gill Sans"/>
                <a:sym typeface="Gill Sans"/>
              </a:rPr>
              <a:pPr>
                <a:defRPr/>
              </a:pPr>
              <a:t>2</a:t>
            </a:fld>
            <a:endParaRPr lang="ru-RU">
              <a:latin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39940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C1DCF1E-5566-464A-AB9D-B2D10292EC88}" type="slidenum">
              <a:rPr lang="ru-RU" smtClean="0">
                <a:latin typeface="Gill Sans"/>
                <a:sym typeface="Gill Sans"/>
              </a:rPr>
              <a:pPr>
                <a:defRPr/>
              </a:pPr>
              <a:t>3</a:t>
            </a:fld>
            <a:endParaRPr lang="ru-RU">
              <a:latin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39940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C1DCF1E-5566-464A-AB9D-B2D10292EC88}" type="slidenum">
              <a:rPr lang="ru-RU" smtClean="0">
                <a:latin typeface="Gill Sans"/>
                <a:sym typeface="Gill Sans"/>
              </a:rPr>
              <a:pPr>
                <a:defRPr/>
              </a:pPr>
              <a:t>4</a:t>
            </a:fld>
            <a:endParaRPr lang="ru-RU">
              <a:latin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3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39940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8B4E06FB-22D0-4C86-A5DE-25876F67D890}" type="slidenum">
              <a:rPr lang="ru-RU" smtClean="0">
                <a:latin typeface="Gill Sans"/>
                <a:sym typeface="Gill Sans"/>
              </a:rPr>
              <a:pPr>
                <a:defRPr/>
              </a:pPr>
              <a:t>5</a:t>
            </a:fld>
            <a:endParaRPr lang="ru-RU">
              <a:latin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48132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525A668-07AB-4CC9-BC77-CBAE79481AA9}" type="slidenum">
              <a:rPr lang="ru-RU" smtClean="0">
                <a:latin typeface="Gill Sans"/>
                <a:sym typeface="Gill Sans"/>
              </a:rPr>
              <a:pPr>
                <a:defRPr/>
              </a:pPr>
              <a:t>6</a:t>
            </a:fld>
            <a:endParaRPr lang="ru-RU">
              <a:latin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46084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69BBE41-AB8B-4326-BE2D-7721449E4BDC}" type="slidenum">
              <a:rPr lang="ru-RU" smtClean="0">
                <a:latin typeface="Gill Sans"/>
                <a:sym typeface="Gill Sans"/>
              </a:rPr>
              <a:pPr>
                <a:defRPr/>
              </a:pPr>
              <a:t>7</a:t>
            </a:fld>
            <a:endParaRPr lang="ru-RU">
              <a:latin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43012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974603EB-7404-4BE8-BF08-E816AB28FB09}" type="slidenum">
              <a:rPr lang="ru-RU" smtClean="0">
                <a:latin typeface="Gill Sans"/>
                <a:sym typeface="Gill Sans"/>
              </a:rPr>
              <a:pPr>
                <a:defRPr/>
              </a:pPr>
              <a:t>8</a:t>
            </a:fld>
            <a:endParaRPr lang="ru-RU">
              <a:latin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/>
          </a:p>
        </p:txBody>
      </p:sp>
      <p:sp>
        <p:nvSpPr>
          <p:cNvPr id="48132" name="Номер слайда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D525A668-07AB-4CC9-BC77-CBAE79481AA9}" type="slidenum">
              <a:rPr lang="ru-RU" smtClean="0">
                <a:latin typeface="Gill Sans"/>
                <a:sym typeface="Gill Sans"/>
              </a:rPr>
              <a:pPr>
                <a:defRPr/>
              </a:pPr>
              <a:t>9</a:t>
            </a:fld>
            <a:endParaRPr lang="ru-RU"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55288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271588" y="2768600"/>
            <a:ext cx="2444750" cy="5716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868738" y="2768600"/>
            <a:ext cx="2444750" cy="5716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20188" y="1639888"/>
            <a:ext cx="2616200" cy="451961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71588" y="1639888"/>
            <a:ext cx="7696200" cy="451961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20188" y="255588"/>
            <a:ext cx="2616200" cy="8229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71588" y="255588"/>
            <a:ext cx="7696200" cy="82296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271588" y="2768600"/>
            <a:ext cx="5156200" cy="5716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80188" y="2768600"/>
            <a:ext cx="5156200" cy="5716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1271588" y="1639888"/>
            <a:ext cx="10464800" cy="45196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20188" y="255588"/>
            <a:ext cx="2616200" cy="8229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71588" y="255588"/>
            <a:ext cx="7696200" cy="82296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7773988" y="2768600"/>
            <a:ext cx="1905000" cy="5716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9831388" y="2768600"/>
            <a:ext cx="1905000" cy="5716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20188" y="255588"/>
            <a:ext cx="2616200" cy="8229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71588" y="255588"/>
            <a:ext cx="7696200" cy="82296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271588" y="2768600"/>
            <a:ext cx="2444750" cy="5716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868738" y="2768600"/>
            <a:ext cx="2444750" cy="5716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20188" y="255588"/>
            <a:ext cx="2616200" cy="8229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71588" y="255588"/>
            <a:ext cx="7696200" cy="82296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271588" y="2768600"/>
            <a:ext cx="5156200" cy="5716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80188" y="2768600"/>
            <a:ext cx="5156200" cy="5716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20188" y="255588"/>
            <a:ext cx="2616200" cy="82296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271588" y="255588"/>
            <a:ext cx="7696200" cy="82296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4357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271588" y="1271588"/>
            <a:ext cx="5156200" cy="721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80188" y="1271588"/>
            <a:ext cx="5156200" cy="7213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094663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09466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271588" y="5030788"/>
            <a:ext cx="5156200" cy="1128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80188" y="5030788"/>
            <a:ext cx="5156200" cy="1128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7913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7913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428163" y="2276475"/>
            <a:ext cx="2925762" cy="67913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8624888" cy="67913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35000" y="4789488"/>
            <a:ext cx="2857500" cy="330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644900" y="4789488"/>
            <a:ext cx="2857500" cy="330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5035550" y="1408113"/>
            <a:ext cx="1466850" cy="668178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35000" y="1408113"/>
            <a:ext cx="4248150" cy="668178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35000" y="4789488"/>
            <a:ext cx="2857500" cy="330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3644900" y="4789488"/>
            <a:ext cx="2857500" cy="330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5035550" y="1408113"/>
            <a:ext cx="1466850" cy="668178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35000" y="1408113"/>
            <a:ext cx="4248150" cy="668178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428163" y="255588"/>
            <a:ext cx="2925762" cy="845661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255588"/>
            <a:ext cx="8624888" cy="84566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</p:spTree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>
              <a:sym typeface="Gill Sans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1588" y="5030788"/>
            <a:ext cx="10464800" cy="1128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text styles</a:t>
            </a:r>
          </a:p>
          <a:p>
            <a:pPr lvl="1"/>
            <a:r>
              <a:rPr lang="en-US">
                <a:sym typeface="Gill Sans"/>
              </a:rPr>
              <a:t>Second level</a:t>
            </a:r>
          </a:p>
          <a:p>
            <a:pPr lvl="2"/>
            <a:r>
              <a:rPr lang="en-US">
                <a:sym typeface="Gill Sans"/>
              </a:rPr>
              <a:t>Third level</a:t>
            </a:r>
          </a:p>
          <a:p>
            <a:pPr lvl="3"/>
            <a:r>
              <a:rPr lang="en-US">
                <a:sym typeface="Gill Sans"/>
              </a:rPr>
              <a:t>Fourth level</a:t>
            </a:r>
          </a:p>
          <a:p>
            <a:pPr lvl="4"/>
            <a:r>
              <a:rPr lang="en-US">
                <a:sym typeface="Gill Sans"/>
              </a:rPr>
              <a:t>Fifth level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71588" y="1639888"/>
            <a:ext cx="10464800" cy="33004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sym typeface="Gill Sans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sym typeface="Gill Sans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sym typeface="Gill Sans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3600">
          <a:solidFill>
            <a:schemeClr val="tx1"/>
          </a:solidFill>
          <a:latin typeface="+mn-lt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1588" y="255588"/>
            <a:ext cx="104648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1588" y="2768600"/>
            <a:ext cx="5041900" cy="57165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text styles</a:t>
            </a:r>
          </a:p>
          <a:p>
            <a:pPr lvl="1"/>
            <a:r>
              <a:rPr lang="en-US">
                <a:sym typeface="Gill Sans"/>
              </a:rPr>
              <a:t>Second level</a:t>
            </a:r>
          </a:p>
          <a:p>
            <a:pPr lvl="2"/>
            <a:r>
              <a:rPr lang="en-US">
                <a:sym typeface="Gill Sans"/>
              </a:rPr>
              <a:t>Third level</a:t>
            </a:r>
          </a:p>
          <a:p>
            <a:pPr lvl="3"/>
            <a:r>
              <a:rPr lang="en-US">
                <a:sym typeface="Gill Sans"/>
              </a:rPr>
              <a:t>Fourth level</a:t>
            </a:r>
          </a:p>
          <a:p>
            <a:pPr lvl="4"/>
            <a:r>
              <a:rPr lang="en-US">
                <a:sym typeface="Gill Sans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760413" indent="-493713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1204913" indent="-493713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2pPr>
      <a:lvl3pPr marL="1651000" indent="-495300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3pPr>
      <a:lvl4pPr marL="2092325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4pPr>
      <a:lvl5pPr marL="2538413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5pPr>
      <a:lvl6pPr marL="29956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6pPr>
      <a:lvl7pPr marL="34528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7pPr>
      <a:lvl8pPr marL="39100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8pPr>
      <a:lvl9pPr marL="43672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1588" y="255588"/>
            <a:ext cx="104648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1588" y="2768600"/>
            <a:ext cx="10464800" cy="57165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text styles</a:t>
            </a:r>
          </a:p>
          <a:p>
            <a:pPr lvl="1"/>
            <a:r>
              <a:rPr lang="en-US">
                <a:sym typeface="Gill Sans"/>
              </a:rPr>
              <a:t>Second level</a:t>
            </a:r>
          </a:p>
          <a:p>
            <a:pPr lvl="2"/>
            <a:r>
              <a:rPr lang="en-US">
                <a:sym typeface="Gill Sans"/>
              </a:rPr>
              <a:t>Third level</a:t>
            </a:r>
          </a:p>
          <a:p>
            <a:pPr lvl="3"/>
            <a:r>
              <a:rPr lang="en-US">
                <a:sym typeface="Gill Sans"/>
              </a:rPr>
              <a:t>Fourth level</a:t>
            </a:r>
          </a:p>
          <a:p>
            <a:pPr lvl="4"/>
            <a:r>
              <a:rPr lang="en-US">
                <a:sym typeface="Gill Sans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760413" indent="-493713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1204913" indent="-493713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2pPr>
      <a:lvl3pPr marL="1651000" indent="-495300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3pPr>
      <a:lvl4pPr marL="2092325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4pPr>
      <a:lvl5pPr marL="2538413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5pPr>
      <a:lvl6pPr marL="29956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6pPr>
      <a:lvl7pPr marL="34528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7pPr>
      <a:lvl8pPr marL="39100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8pPr>
      <a:lvl9pPr marL="43672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1588" y="255588"/>
            <a:ext cx="104648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73988" y="2768600"/>
            <a:ext cx="3962400" cy="57165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text styles</a:t>
            </a:r>
          </a:p>
          <a:p>
            <a:pPr lvl="1"/>
            <a:r>
              <a:rPr lang="en-US">
                <a:sym typeface="Gill Sans"/>
              </a:rPr>
              <a:t>Second level</a:t>
            </a:r>
          </a:p>
          <a:p>
            <a:pPr lvl="2"/>
            <a:r>
              <a:rPr lang="en-US">
                <a:sym typeface="Gill Sans"/>
              </a:rPr>
              <a:t>Third level</a:t>
            </a:r>
          </a:p>
          <a:p>
            <a:pPr lvl="3"/>
            <a:r>
              <a:rPr lang="en-US">
                <a:sym typeface="Gill Sans"/>
              </a:rPr>
              <a:t>Fourth level</a:t>
            </a:r>
          </a:p>
          <a:p>
            <a:pPr lvl="4"/>
            <a:r>
              <a:rPr lang="en-US">
                <a:sym typeface="Gill Sans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760413" indent="-493713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1204913" indent="-493713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2pPr>
      <a:lvl3pPr marL="1651000" indent="-495300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3pPr>
      <a:lvl4pPr marL="2092325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4pPr>
      <a:lvl5pPr marL="2538413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5pPr>
      <a:lvl6pPr marL="29956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6pPr>
      <a:lvl7pPr marL="34528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7pPr>
      <a:lvl8pPr marL="39100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8pPr>
      <a:lvl9pPr marL="43672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1588" y="255588"/>
            <a:ext cx="104648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1588" y="2768600"/>
            <a:ext cx="5041900" cy="57165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text styles</a:t>
            </a:r>
          </a:p>
          <a:p>
            <a:pPr lvl="1"/>
            <a:r>
              <a:rPr lang="en-US">
                <a:sym typeface="Gill Sans"/>
              </a:rPr>
              <a:t>Second level</a:t>
            </a:r>
          </a:p>
          <a:p>
            <a:pPr lvl="2"/>
            <a:r>
              <a:rPr lang="en-US">
                <a:sym typeface="Gill Sans"/>
              </a:rPr>
              <a:t>Third level</a:t>
            </a:r>
          </a:p>
          <a:p>
            <a:pPr lvl="3"/>
            <a:r>
              <a:rPr lang="en-US">
                <a:sym typeface="Gill Sans"/>
              </a:rPr>
              <a:t>Fourth level</a:t>
            </a:r>
          </a:p>
          <a:p>
            <a:pPr lvl="4"/>
            <a:r>
              <a:rPr lang="en-US">
                <a:sym typeface="Gill Sans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760413" indent="-493713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1204913" indent="-493713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2pPr>
      <a:lvl3pPr marL="1651000" indent="-495300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3pPr>
      <a:lvl4pPr marL="2092325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4pPr>
      <a:lvl5pPr marL="2538413" indent="-492125" algn="l" rtl="0" eaLnBrk="0" fontAlgn="base" hangingPunct="0">
        <a:spcBef>
          <a:spcPts val="3800"/>
        </a:spcBef>
        <a:spcAft>
          <a:spcPct val="0"/>
        </a:spcAft>
        <a:buSzPct val="171000"/>
        <a:buFont typeface="Gill Sans"/>
        <a:buChar char="•"/>
        <a:defRPr sz="3100">
          <a:solidFill>
            <a:schemeClr val="tx1"/>
          </a:solidFill>
          <a:latin typeface="+mn-lt"/>
          <a:sym typeface="Gill Sans"/>
        </a:defRPr>
      </a:lvl5pPr>
      <a:lvl6pPr marL="29956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6pPr>
      <a:lvl7pPr marL="34528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7pPr>
      <a:lvl8pPr marL="39100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8pPr>
      <a:lvl9pPr marL="4367213" indent="-492125" algn="l" rtl="0" fontAlgn="base">
        <a:spcBef>
          <a:spcPts val="3800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1588" y="255588"/>
            <a:ext cx="104648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1588" y="2768600"/>
            <a:ext cx="10464800" cy="57165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text styles</a:t>
            </a:r>
          </a:p>
          <a:p>
            <a:pPr lvl="1"/>
            <a:r>
              <a:rPr lang="en-US">
                <a:sym typeface="Gill Sans"/>
              </a:rPr>
              <a:t>Second level</a:t>
            </a:r>
          </a:p>
          <a:p>
            <a:pPr lvl="2"/>
            <a:r>
              <a:rPr lang="en-US">
                <a:sym typeface="Gill Sans"/>
              </a:rPr>
              <a:t>Third level</a:t>
            </a:r>
          </a:p>
          <a:p>
            <a:pPr lvl="3"/>
            <a:r>
              <a:rPr lang="en-US">
                <a:sym typeface="Gill Sans"/>
              </a:rPr>
              <a:t>Fourth level</a:t>
            </a:r>
          </a:p>
          <a:p>
            <a:pPr lvl="4"/>
            <a:r>
              <a:rPr lang="en-US">
                <a:sym typeface="Gill Sans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8382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12827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2pPr>
      <a:lvl3pPr marL="17272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3pPr>
      <a:lvl4pPr marL="21717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4pPr>
      <a:lvl5pPr marL="2616200" indent="-569913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5pPr>
      <a:lvl6pPr marL="3073400" indent="-569913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6pPr>
      <a:lvl7pPr marL="3530600" indent="-569913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7pPr>
      <a:lvl8pPr marL="3987800" indent="-569913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8pPr>
      <a:lvl9pPr marL="4445000" indent="-569913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1588" y="2971800"/>
            <a:ext cx="10464800" cy="3810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sym typeface="Gill Sans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sym typeface="Gill Sans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sym typeface="Gill Sans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3600">
          <a:solidFill>
            <a:schemeClr val="tx1"/>
          </a:solidFill>
          <a:latin typeface="+mn-lt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1588" y="1271588"/>
            <a:ext cx="10464800" cy="7213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text styles</a:t>
            </a:r>
          </a:p>
          <a:p>
            <a:pPr lvl="1"/>
            <a:r>
              <a:rPr lang="en-US">
                <a:sym typeface="Gill Sans"/>
              </a:rPr>
              <a:t>Second level</a:t>
            </a:r>
          </a:p>
          <a:p>
            <a:pPr lvl="2"/>
            <a:r>
              <a:rPr lang="en-US">
                <a:sym typeface="Gill Sans"/>
              </a:rPr>
              <a:t>Third level</a:t>
            </a:r>
          </a:p>
          <a:p>
            <a:pPr lvl="3"/>
            <a:r>
              <a:rPr lang="en-US">
                <a:sym typeface="Gill Sans"/>
              </a:rPr>
              <a:t>Fourth level</a:t>
            </a:r>
          </a:p>
          <a:p>
            <a:pPr lvl="4"/>
            <a:r>
              <a:rPr lang="en-US">
                <a:sym typeface="Gill Sans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838200" indent="-571500" algn="l" rtl="0" eaLnBrk="0" fontAlgn="base" hangingPunct="0">
        <a:spcBef>
          <a:spcPts val="48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1282700" indent="-571500" algn="l" rtl="0" eaLnBrk="0" fontAlgn="base" hangingPunct="0">
        <a:spcBef>
          <a:spcPts val="48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2pPr>
      <a:lvl3pPr marL="1727200" indent="-571500" algn="l" rtl="0" eaLnBrk="0" fontAlgn="base" hangingPunct="0">
        <a:spcBef>
          <a:spcPts val="48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3pPr>
      <a:lvl4pPr marL="2171700" indent="-571500" algn="l" rtl="0" eaLnBrk="0" fontAlgn="base" hangingPunct="0">
        <a:spcBef>
          <a:spcPts val="48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4pPr>
      <a:lvl5pPr marL="2616200" indent="-569913" algn="l" rtl="0" eaLnBrk="0" fontAlgn="base" hangingPunct="0">
        <a:spcBef>
          <a:spcPts val="48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5pPr>
      <a:lvl6pPr marL="3073400" indent="-569913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6pPr>
      <a:lvl7pPr marL="3530600" indent="-569913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7pPr>
      <a:lvl8pPr marL="3987800" indent="-569913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8pPr>
      <a:lvl9pPr marL="4445000" indent="-569913" algn="l" rtl="0" fontAlgn="base">
        <a:spcBef>
          <a:spcPts val="48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1588" y="7367588"/>
            <a:ext cx="10464800" cy="1700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sym typeface="Gill Sans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sym typeface="Gill Sans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sym typeface="Gill Sans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3600">
          <a:solidFill>
            <a:schemeClr val="tx1"/>
          </a:solidFill>
          <a:latin typeface="+mn-lt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1588" y="7367588"/>
            <a:ext cx="10464800" cy="1700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sym typeface="Gill Sans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3600">
          <a:solidFill>
            <a:schemeClr val="tx1"/>
          </a:solidFill>
          <a:latin typeface="+mn-lt"/>
          <a:sym typeface="Gill Sans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3600">
          <a:solidFill>
            <a:schemeClr val="tx1"/>
          </a:solidFill>
          <a:latin typeface="+mn-lt"/>
          <a:sym typeface="Gill Sans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3600">
          <a:solidFill>
            <a:schemeClr val="tx1"/>
          </a:solidFill>
          <a:latin typeface="+mn-lt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5000" y="4789488"/>
            <a:ext cx="5867400" cy="33004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text styles</a:t>
            </a:r>
          </a:p>
          <a:p>
            <a:pPr lvl="1"/>
            <a:r>
              <a:rPr lang="en-US">
                <a:sym typeface="Gill Sans"/>
              </a:rPr>
              <a:t>Second level</a:t>
            </a:r>
          </a:p>
          <a:p>
            <a:pPr lvl="2"/>
            <a:r>
              <a:rPr lang="en-US">
                <a:sym typeface="Gill Sans"/>
              </a:rPr>
              <a:t>Third level</a:t>
            </a:r>
          </a:p>
          <a:p>
            <a:pPr lvl="3"/>
            <a:r>
              <a:rPr lang="en-US">
                <a:sym typeface="Gill Sans"/>
              </a:rPr>
              <a:t>Fourth level</a:t>
            </a:r>
          </a:p>
          <a:p>
            <a:pPr lvl="4"/>
            <a:r>
              <a:rPr lang="en-US">
                <a:sym typeface="Gill Sans"/>
              </a:rPr>
              <a:t>Fifth level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5000" y="1408113"/>
            <a:ext cx="5867400" cy="33035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3400">
          <a:solidFill>
            <a:schemeClr val="tx1"/>
          </a:solidFill>
          <a:latin typeface="+mn-lt"/>
          <a:sym typeface="Gill Sans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sym typeface="Gill Sans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3400">
          <a:solidFill>
            <a:schemeClr val="tx1"/>
          </a:solidFill>
          <a:latin typeface="+mn-lt"/>
          <a:sym typeface="Gill Sans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3400">
          <a:solidFill>
            <a:schemeClr val="tx1"/>
          </a:solidFill>
          <a:latin typeface="+mn-lt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5000" y="4789488"/>
            <a:ext cx="5867400" cy="33004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text styles</a:t>
            </a:r>
          </a:p>
          <a:p>
            <a:pPr lvl="1"/>
            <a:r>
              <a:rPr lang="en-US">
                <a:sym typeface="Gill Sans"/>
              </a:rPr>
              <a:t>Second level</a:t>
            </a:r>
          </a:p>
          <a:p>
            <a:pPr lvl="2"/>
            <a:r>
              <a:rPr lang="en-US">
                <a:sym typeface="Gill Sans"/>
              </a:rPr>
              <a:t>Third level</a:t>
            </a:r>
          </a:p>
          <a:p>
            <a:pPr lvl="3"/>
            <a:r>
              <a:rPr lang="en-US">
                <a:sym typeface="Gill Sans"/>
              </a:rPr>
              <a:t>Fourth level</a:t>
            </a:r>
          </a:p>
          <a:p>
            <a:pPr lvl="4"/>
            <a:r>
              <a:rPr lang="en-US">
                <a:sym typeface="Gill Sans"/>
              </a:rPr>
              <a:t>Fifth level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35000" y="1408113"/>
            <a:ext cx="5867400" cy="33035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3400">
          <a:solidFill>
            <a:schemeClr val="tx1"/>
          </a:solidFill>
          <a:latin typeface="+mn-lt"/>
          <a:sym typeface="Gill Sans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3400">
          <a:solidFill>
            <a:schemeClr val="tx1"/>
          </a:solidFill>
          <a:latin typeface="+mn-lt"/>
          <a:sym typeface="Gill Sans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3400">
          <a:solidFill>
            <a:schemeClr val="tx1"/>
          </a:solidFill>
          <a:latin typeface="+mn-lt"/>
          <a:sym typeface="Gill Sans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3400">
          <a:solidFill>
            <a:schemeClr val="tx1"/>
          </a:solidFill>
          <a:latin typeface="+mn-lt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71588" y="255588"/>
            <a:ext cx="10464800" cy="2438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889000" indent="-569913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1335088" indent="-574675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2pPr>
      <a:lvl3pPr marL="1776413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3pPr>
      <a:lvl4pPr marL="2220913" indent="-569913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4pPr>
      <a:lvl5pPr marL="2667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5pPr>
      <a:lvl6pPr marL="3124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6pPr>
      <a:lvl7pPr marL="35814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7pPr>
      <a:lvl8pPr marL="40386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8pPr>
      <a:lvl9pPr marL="44958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ransition/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+mj-lt"/>
          <a:ea typeface="+mj-ea"/>
          <a:cs typeface="+mj-cs"/>
          <a:sym typeface="Gill San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/>
        </a:defRPr>
      </a:lvl5pPr>
      <a:lvl6pPr marL="4572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8400">
          <a:solidFill>
            <a:schemeClr val="tx1"/>
          </a:solidFill>
          <a:latin typeface="Gill Sans" charset="0"/>
          <a:sym typeface="Gill Sans" charset="0"/>
        </a:defRPr>
      </a:lvl9pPr>
    </p:titleStyle>
    <p:bodyStyle>
      <a:lvl1pPr marL="889000" indent="-569913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marL="1335088" indent="-574675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2pPr>
      <a:lvl3pPr marL="1776413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3pPr>
      <a:lvl4pPr marL="2220913" indent="-569913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4pPr>
      <a:lvl5pPr marL="2667000" indent="-571500" algn="l" rtl="0" eaLnBrk="0" fontAlgn="base" hangingPunct="0">
        <a:spcBef>
          <a:spcPts val="2400"/>
        </a:spcBef>
        <a:spcAft>
          <a:spcPct val="0"/>
        </a:spcAft>
        <a:buSzPct val="171000"/>
        <a:buFont typeface="Gill Sans"/>
        <a:buChar char="•"/>
        <a:defRPr sz="4300">
          <a:solidFill>
            <a:schemeClr val="tx1"/>
          </a:solidFill>
          <a:latin typeface="+mn-lt"/>
          <a:sym typeface="Gill Sans"/>
        </a:defRPr>
      </a:lvl5pPr>
      <a:lvl6pPr marL="31242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6pPr>
      <a:lvl7pPr marL="35814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7pPr>
      <a:lvl8pPr marL="40386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8pPr>
      <a:lvl9pPr marL="4495800" indent="-571500" algn="l" rtl="0" fontAlgn="base">
        <a:spcBef>
          <a:spcPts val="2400"/>
        </a:spcBef>
        <a:spcAft>
          <a:spcPct val="0"/>
        </a:spcAft>
        <a:buSzPct val="171000"/>
        <a:buFont typeface="Gill Sans" charset="0"/>
        <a:buChar char="•"/>
        <a:defRPr sz="4300">
          <a:solidFill>
            <a:schemeClr val="tx1"/>
          </a:solidFill>
          <a:latin typeface="+mn-lt"/>
          <a:sym typeface="Gill Sans" charset="0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cinesearchbo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Заголовок 1"/>
          <p:cNvSpPr>
            <a:spLocks noGrp="1"/>
          </p:cNvSpPr>
          <p:nvPr>
            <p:ph type="title"/>
          </p:nvPr>
        </p:nvSpPr>
        <p:spPr>
          <a:xfrm>
            <a:off x="-986432" y="2968382"/>
            <a:ext cx="10464800" cy="1563688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FFDE59"/>
                </a:solidFill>
                <a:latin typeface="Bauhaus 93" panose="04030905020B02020C02" pitchFamily="82" charset="0"/>
                <a:ea typeface="Verdana" panose="020B0604030504040204" pitchFamily="34" charset="0"/>
                <a:cs typeface="Calibri" pitchFamily="34" charset="0"/>
              </a:rPr>
              <a:t>Cine</a:t>
            </a:r>
            <a:r>
              <a:rPr lang="ru-RU" dirty="0">
                <a:solidFill>
                  <a:srgbClr val="FFDE5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 </a:t>
            </a:r>
            <a:r>
              <a:rPr lang="en-US" dirty="0">
                <a:solidFill>
                  <a:srgbClr val="FFDE59"/>
                </a:solidFill>
                <a:latin typeface="Bauhaus 93" panose="04030905020B02020C02" pitchFamily="82" charset="0"/>
                <a:ea typeface="Verdana" panose="020B0604030504040204" pitchFamily="34" charset="0"/>
                <a:cs typeface="Calibri" pitchFamily="34" charset="0"/>
              </a:rPr>
              <a:t>Search</a:t>
            </a:r>
            <a:endParaRPr lang="ru-RU" dirty="0">
              <a:solidFill>
                <a:srgbClr val="FFDE59"/>
              </a:solidFill>
              <a:latin typeface="Verdana" panose="020B0604030504040204" pitchFamily="34" charset="0"/>
              <a:ea typeface="Verdana" panose="020B0604030504040204" pitchFamily="34" charset="0"/>
              <a:cs typeface="Calibri" pitchFamily="34" charset="0"/>
            </a:endParaRPr>
          </a:p>
        </p:txBody>
      </p:sp>
      <p:sp>
        <p:nvSpPr>
          <p:cNvPr id="14339" name="Содержимое 2"/>
          <p:cNvSpPr>
            <a:spLocks noGrp="1"/>
          </p:cNvSpPr>
          <p:nvPr>
            <p:ph idx="1"/>
          </p:nvPr>
        </p:nvSpPr>
        <p:spPr>
          <a:xfrm>
            <a:off x="0" y="4657174"/>
            <a:ext cx="7150472" cy="1128713"/>
          </a:xfrm>
        </p:spPr>
        <p:txBody>
          <a:bodyPr/>
          <a:lstStyle/>
          <a:p>
            <a:pPr marL="0" indent="0" algn="r" eaLnBrk="1" hangingPunct="1">
              <a:buFontTx/>
              <a:buNone/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Мы знаем что посмотреть!</a:t>
            </a:r>
          </a:p>
        </p:txBody>
      </p:sp>
      <p:sp>
        <p:nvSpPr>
          <p:cNvPr id="14348" name="Rectangle 7"/>
          <p:cNvSpPr>
            <a:spLocks/>
          </p:cNvSpPr>
          <p:nvPr/>
        </p:nvSpPr>
        <p:spPr bwMode="auto">
          <a:xfrm>
            <a:off x="9070203" y="8261176"/>
            <a:ext cx="3930650" cy="10398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175559" bIns="0" anchor="ctr"/>
          <a:lstStyle/>
          <a:p>
            <a:r>
              <a:rPr lang="ru-RU" sz="2800" dirty="0">
                <a:solidFill>
                  <a:schemeClr val="tx1"/>
                </a:solidFill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  <a:sym typeface="Arial" pitchFamily="34" charset="0"/>
              </a:rPr>
              <a:t>Вольнов Пётр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8C295EF-5706-4297-AF29-6A9032A0D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552" y="2212504"/>
            <a:ext cx="3930650" cy="39306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5695222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57E8B7EE-0E77-4013-95F0-56822C843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6"/>
          <a:stretch/>
        </p:blipFill>
        <p:spPr bwMode="auto">
          <a:xfrm>
            <a:off x="165696" y="5997460"/>
            <a:ext cx="1800200" cy="119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657846" y="3868688"/>
            <a:ext cx="10451504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eaLnBrk="1" hangingPunct="1">
              <a:spcBef>
                <a:spcPts val="600"/>
              </a:spcBef>
              <a:buFont typeface="+mj-lt"/>
              <a:buAutoNum type="arabicPeriod"/>
            </a:pPr>
            <a:endParaRPr lang="ru-RU" sz="2400" dirty="0">
              <a:latin typeface="Candara Light" panose="020E0502030303020204" pitchFamily="34" charset="0"/>
              <a:cs typeface="Calibri" pitchFamily="34" charset="0"/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3200" dirty="0">
                <a:latin typeface="Candara Light" panose="020E0502030303020204" pitchFamily="34" charset="0"/>
                <a:cs typeface="Calibri" pitchFamily="34" charset="0"/>
              </a:rPr>
              <a:t>React</a:t>
            </a:r>
            <a:r>
              <a:rPr lang="ru-RU" sz="3200" dirty="0">
                <a:latin typeface="Candara Light" panose="020E0502030303020204" pitchFamily="34" charset="0"/>
                <a:cs typeface="Calibri" pitchFamily="34" charset="0"/>
              </a:rPr>
              <a:t>.</a:t>
            </a:r>
            <a:r>
              <a:rPr lang="en-US" sz="3200" dirty="0" err="1">
                <a:latin typeface="Candara Light" panose="020E0502030303020204" pitchFamily="34" charset="0"/>
                <a:cs typeface="Calibri" pitchFamily="34" charset="0"/>
              </a:rPr>
              <a:t>js</a:t>
            </a:r>
            <a:r>
              <a:rPr lang="en-US" sz="3200" dirty="0">
                <a:latin typeface="Candara Light" panose="020E0502030303020204" pitchFamily="34" charset="0"/>
                <a:cs typeface="Calibri" pitchFamily="34" charset="0"/>
              </a:rPr>
              <a:t> </a:t>
            </a:r>
            <a:r>
              <a:rPr lang="ru-RU" sz="3200" dirty="0">
                <a:latin typeface="Candara Light" panose="020E0502030303020204" pitchFamily="34" charset="0"/>
                <a:cs typeface="Calibri" pitchFamily="34" charset="0"/>
              </a:rPr>
              <a:t>разработчика для работы над версией под </a:t>
            </a:r>
            <a:r>
              <a:rPr lang="en-US" sz="3200" dirty="0" err="1">
                <a:latin typeface="Candara Light" panose="020E0502030303020204" pitchFamily="34" charset="0"/>
                <a:cs typeface="Calibri" pitchFamily="34" charset="0"/>
              </a:rPr>
              <a:t>Vk</a:t>
            </a:r>
            <a:r>
              <a:rPr lang="en-US" sz="3200" dirty="0">
                <a:latin typeface="Candara Light" panose="020E0502030303020204" pitchFamily="34" charset="0"/>
                <a:cs typeface="Calibri" pitchFamily="34" charset="0"/>
              </a:rPr>
              <a:t> Mini Apps</a:t>
            </a:r>
            <a:r>
              <a:rPr lang="ru-RU" sz="3200" dirty="0">
                <a:latin typeface="Candara Light" panose="020E0502030303020204" pitchFamily="34" charset="0"/>
                <a:cs typeface="Calibri" pitchFamily="34" charset="0"/>
              </a:rPr>
              <a:t>.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endParaRPr lang="ru-RU" sz="3200" dirty="0">
              <a:latin typeface="Candara Light" panose="020E0502030303020204" pitchFamily="34" charset="0"/>
              <a:cs typeface="Calibri" pitchFamily="34" charset="0"/>
            </a:endParaRP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ru-RU" sz="3200" dirty="0">
                <a:latin typeface="Candara Light" panose="020E0502030303020204" pitchFamily="34" charset="0"/>
                <a:cs typeface="Calibri" pitchFamily="34" charset="0"/>
              </a:rPr>
              <a:t>Ресурсы для привлечения первичной аудитории, необходимой для увеличения </a:t>
            </a:r>
            <a:r>
              <a:rPr lang="ru-RU" sz="3200" dirty="0" err="1">
                <a:latin typeface="Candara Light" panose="020E0502030303020204" pitchFamily="34" charset="0"/>
                <a:cs typeface="Calibri" pitchFamily="34" charset="0"/>
              </a:rPr>
              <a:t>датасета</a:t>
            </a:r>
            <a:r>
              <a:rPr lang="ru-RU" sz="3200" dirty="0">
                <a:latin typeface="Candara Light" panose="020E0502030303020204" pitchFamily="34" charset="0"/>
                <a:cs typeface="Calibri" pitchFamily="34" charset="0"/>
              </a:rPr>
              <a:t> – 3 000+ пользователей или 50 000 разметок фильмов.</a:t>
            </a:r>
            <a:endParaRPr lang="en-US" sz="3200" dirty="0">
              <a:latin typeface="Candara Light" panose="020E0502030303020204" pitchFamily="34" charset="0"/>
              <a:cs typeface="Calibri" pitchFamily="34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ED1B4EDB-753F-4547-BF83-352188FF9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376" y="426892"/>
            <a:ext cx="4596429" cy="23671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3CDED92-6030-4673-93D3-FC8D63953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1" y="4145327"/>
            <a:ext cx="1800200" cy="127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849B8F-38E7-4A8D-8681-F2398D332D04}"/>
              </a:ext>
            </a:extLst>
          </p:cNvPr>
          <p:cNvSpPr txBox="1">
            <a:spLocks/>
          </p:cNvSpPr>
          <p:nvPr/>
        </p:nvSpPr>
        <p:spPr bwMode="auto">
          <a:xfrm>
            <a:off x="783406" y="1204392"/>
            <a:ext cx="10687546" cy="812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sym typeface="Gill San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sym typeface="Gill San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9pPr>
          </a:lstStyle>
          <a:p>
            <a:pPr marL="0" indent="0" eaLnBrk="1" hangingPunct="1">
              <a:buNone/>
            </a:pPr>
            <a:r>
              <a:rPr lang="ru-RU" sz="4800" b="1" dirty="0">
                <a:solidFill>
                  <a:srgbClr val="FFCC00"/>
                </a:solidFill>
                <a:latin typeface="Candara Light" panose="020E0502030303020204" pitchFamily="34" charset="0"/>
                <a:cs typeface="Calibri" pitchFamily="34" charset="0"/>
              </a:rPr>
              <a:t>Мы ищем</a:t>
            </a:r>
          </a:p>
        </p:txBody>
      </p:sp>
    </p:spTree>
    <p:extLst>
      <p:ext uri="{BB962C8B-B14F-4D97-AF65-F5344CB8AC3E}">
        <p14:creationId xmlns:p14="http://schemas.microsoft.com/office/powerpoint/2010/main" val="267998216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0052EB6-DA71-4956-BE9A-2AE15C654E8C}"/>
              </a:ext>
            </a:extLst>
          </p:cNvPr>
          <p:cNvSpPr txBox="1">
            <a:spLocks/>
          </p:cNvSpPr>
          <p:nvPr/>
        </p:nvSpPr>
        <p:spPr bwMode="auto">
          <a:xfrm>
            <a:off x="1169474" y="412304"/>
            <a:ext cx="10464800" cy="1563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t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sym typeface="Gill San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sym typeface="Gill San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9pPr>
          </a:lstStyle>
          <a:p>
            <a:pPr marL="0" indent="0" eaLnBrk="1" hangingPunct="1">
              <a:buNone/>
            </a:pPr>
            <a:r>
              <a:rPr lang="en-US" sz="7200" kern="0" dirty="0">
                <a:solidFill>
                  <a:srgbClr val="FFDE59"/>
                </a:solidFill>
                <a:latin typeface="Bauhaus 93" panose="04030905020B02020C02" pitchFamily="82" charset="0"/>
                <a:ea typeface="Verdana" panose="020B0604030504040204" pitchFamily="34" charset="0"/>
                <a:cs typeface="Calibri" pitchFamily="34" charset="0"/>
              </a:rPr>
              <a:t>Cine</a:t>
            </a:r>
            <a:r>
              <a:rPr lang="ru-RU" sz="7200" kern="0" dirty="0">
                <a:solidFill>
                  <a:srgbClr val="FFDE5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 pitchFamily="34" charset="0"/>
              </a:rPr>
              <a:t> </a:t>
            </a:r>
            <a:r>
              <a:rPr lang="en-US" sz="7200" kern="0" dirty="0">
                <a:solidFill>
                  <a:srgbClr val="FFDE59"/>
                </a:solidFill>
                <a:latin typeface="Bauhaus 93" panose="04030905020B02020C02" pitchFamily="82" charset="0"/>
                <a:ea typeface="Verdana" panose="020B0604030504040204" pitchFamily="34" charset="0"/>
                <a:cs typeface="Calibri" pitchFamily="34" charset="0"/>
              </a:rPr>
              <a:t>Search Demo</a:t>
            </a:r>
            <a:endParaRPr lang="ru-RU" sz="7200" kern="0" dirty="0">
              <a:solidFill>
                <a:srgbClr val="FFDE59"/>
              </a:solidFill>
              <a:latin typeface="Verdana" panose="020B0604030504040204" pitchFamily="34" charset="0"/>
              <a:ea typeface="Verdana" panose="020B0604030504040204" pitchFamily="34" charset="0"/>
              <a:cs typeface="Calibri" pitchFamily="34" charset="0"/>
            </a:endParaRPr>
          </a:p>
        </p:txBody>
      </p:sp>
      <p:pic>
        <p:nvPicPr>
          <p:cNvPr id="5124" name="Picture 4" descr="QR-Code Generator">
            <a:extLst>
              <a:ext uri="{FF2B5EF4-FFF2-40B4-BE49-F238E27FC236}">
                <a16:creationId xmlns:a16="http://schemas.microsoft.com/office/drawing/2014/main" id="{5B888FF9-730F-4599-8CE7-1AE88EB77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499" y="1852464"/>
            <a:ext cx="7349802" cy="73498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04061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Заголовок 1"/>
          <p:cNvSpPr>
            <a:spLocks noGrp="1"/>
          </p:cNvSpPr>
          <p:nvPr>
            <p:ph type="title"/>
          </p:nvPr>
        </p:nvSpPr>
        <p:spPr>
          <a:xfrm>
            <a:off x="1065795" y="1636440"/>
            <a:ext cx="10873209" cy="1728192"/>
          </a:xfrm>
        </p:spPr>
        <p:txBody>
          <a:bodyPr/>
          <a:lstStyle/>
          <a:p>
            <a:pPr algn="l" eaLnBrk="1" hangingPunct="1"/>
            <a:r>
              <a:rPr lang="ru-RU" sz="4800" b="1" dirty="0">
                <a:solidFill>
                  <a:srgbClr val="FFCC00"/>
                </a:solidFill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</a:rPr>
              <a:t>Проблема</a:t>
            </a:r>
            <a:r>
              <a:rPr lang="en-US" sz="4800" b="1" dirty="0">
                <a:solidFill>
                  <a:srgbClr val="FFCC00"/>
                </a:solidFill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</a:rPr>
              <a:t>:</a:t>
            </a:r>
            <a:r>
              <a:rPr lang="en-US" sz="4800" b="1" dirty="0"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</a:rPr>
              <a:t> </a:t>
            </a:r>
            <a:r>
              <a:rPr lang="en-US" sz="4800" dirty="0"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</a:rPr>
              <a:t>“</a:t>
            </a:r>
            <a:r>
              <a:rPr lang="ru-RU" sz="4800" dirty="0"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</a:rPr>
              <a:t>Опять не знаю что посмотреть, это все я уже видел!</a:t>
            </a:r>
            <a:r>
              <a:rPr lang="en-US" sz="4800" dirty="0"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</a:rPr>
              <a:t>”</a:t>
            </a:r>
            <a:endParaRPr lang="ru-RU" sz="4800" dirty="0">
              <a:latin typeface="Candara Light" panose="020E0502030303020204" pitchFamily="34" charset="0"/>
              <a:ea typeface="Verdana" panose="020B0604030504040204" pitchFamily="34" charset="0"/>
              <a:cs typeface="Calibri" pitchFamily="34" charset="0"/>
            </a:endParaRPr>
          </a:p>
        </p:txBody>
      </p:sp>
      <p:sp>
        <p:nvSpPr>
          <p:cNvPr id="7" name="Содержимое 2"/>
          <p:cNvSpPr txBox="1">
            <a:spLocks/>
          </p:cNvSpPr>
          <p:nvPr/>
        </p:nvSpPr>
        <p:spPr bwMode="auto">
          <a:xfrm>
            <a:off x="1173808" y="3940696"/>
            <a:ext cx="10873209" cy="40324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t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sym typeface="Gill San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sym typeface="Gill San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9pPr>
          </a:lstStyle>
          <a:p>
            <a:pPr marL="0" indent="0" algn="l" eaLnBrk="1" hangingPunct="1">
              <a:spcAft>
                <a:spcPts val="1800"/>
              </a:spcAft>
              <a:buNone/>
              <a:defRPr/>
            </a:pPr>
            <a:r>
              <a:rPr lang="ru-RU" sz="2800" kern="0" dirty="0"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  <a:sym typeface="Gill Sans" charset="0"/>
              </a:rPr>
              <a:t>Сейчас проблема решается с помощью сайтов с рекомендациями или подборками кино. </a:t>
            </a:r>
            <a:endParaRPr lang="en-US" sz="2800" kern="0" dirty="0">
              <a:latin typeface="Candara Light" panose="020E0502030303020204" pitchFamily="34" charset="0"/>
              <a:ea typeface="Verdana" panose="020B0604030504040204" pitchFamily="34" charset="0"/>
              <a:cs typeface="Calibri" pitchFamily="34" charset="0"/>
              <a:sym typeface="Gill Sans" charset="0"/>
            </a:endParaRPr>
          </a:p>
          <a:p>
            <a:pPr algn="l" eaLnBrk="1" hangingPunct="1">
              <a:spcAft>
                <a:spcPts val="1800"/>
              </a:spcAft>
              <a:buFont typeface="Courier New" panose="02070309020205020404" pitchFamily="49" charset="0"/>
              <a:buChar char="o"/>
              <a:defRPr/>
            </a:pPr>
            <a:r>
              <a:rPr lang="ru-RU" sz="2800" kern="0" dirty="0"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  <a:sym typeface="Gill Sans" charset="0"/>
              </a:rPr>
              <a:t>Поиск фильма занимает много времени.</a:t>
            </a:r>
          </a:p>
          <a:p>
            <a:pPr algn="l" eaLnBrk="1" hangingPunct="1">
              <a:spcAft>
                <a:spcPts val="1800"/>
              </a:spcAft>
              <a:buFont typeface="Courier New" panose="02070309020205020404" pitchFamily="49" charset="0"/>
              <a:buChar char="o"/>
              <a:defRPr/>
            </a:pPr>
            <a:r>
              <a:rPr lang="ru-RU" sz="2800" kern="0" dirty="0"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  <a:sym typeface="Gill Sans" charset="0"/>
              </a:rPr>
              <a:t>Вы постоянно встречаете фильмы, которые уже смотрели. </a:t>
            </a:r>
          </a:p>
          <a:p>
            <a:pPr algn="l" eaLnBrk="1" hangingPunct="1">
              <a:spcAft>
                <a:spcPts val="1800"/>
              </a:spcAft>
              <a:buFont typeface="Courier New" panose="02070309020205020404" pitchFamily="49" charset="0"/>
              <a:buChar char="o"/>
              <a:defRPr/>
            </a:pPr>
            <a:r>
              <a:rPr lang="ru-RU" sz="2800" kern="0" dirty="0"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  <a:sym typeface="Gill Sans" charset="0"/>
              </a:rPr>
              <a:t>Большая часть рекомендаций вам не подходит или не интересна.</a:t>
            </a:r>
          </a:p>
          <a:p>
            <a:pPr algn="l" eaLnBrk="1" hangingPunct="1">
              <a:spcAft>
                <a:spcPts val="1800"/>
              </a:spcAft>
              <a:buFont typeface="Courier New" panose="02070309020205020404" pitchFamily="49" charset="0"/>
              <a:buChar char="o"/>
              <a:defRPr/>
            </a:pPr>
            <a:r>
              <a:rPr lang="ru-RU" sz="2800" kern="0" dirty="0">
                <a:latin typeface="Candara Light" panose="020E0502030303020204" pitchFamily="34" charset="0"/>
                <a:ea typeface="Verdana" panose="020B0604030504040204" pitchFamily="34" charset="0"/>
                <a:cs typeface="Calibri" pitchFamily="34" charset="0"/>
                <a:sym typeface="Gill Sans" charset="0"/>
              </a:rPr>
              <a:t>Многие подборки не персонализированы.</a:t>
            </a:r>
          </a:p>
        </p:txBody>
      </p:sp>
    </p:spTree>
    <p:extLst>
      <p:ext uri="{BB962C8B-B14F-4D97-AF65-F5344CB8AC3E}">
        <p14:creationId xmlns:p14="http://schemas.microsoft.com/office/powerpoint/2010/main" val="188900882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1490359" y="1070162"/>
            <a:ext cx="3909722" cy="7982544"/>
          </a:xfrm>
        </p:spPr>
        <p:txBody>
          <a:bodyPr/>
          <a:lstStyle/>
          <a:p>
            <a:pPr marL="0" indent="0" algn="l" eaLnBrk="1" hangingPunct="1">
              <a:spcAft>
                <a:spcPts val="1800"/>
              </a:spcAft>
              <a:buNone/>
              <a:defRPr/>
            </a:pPr>
            <a:r>
              <a:rPr lang="en-US" sz="4800" b="1" dirty="0">
                <a:solidFill>
                  <a:srgbClr val="FFCC00"/>
                </a:solidFill>
                <a:latin typeface="Bauhaus 93" panose="04030905020B02020C02" pitchFamily="82" charset="0"/>
                <a:ea typeface="Verdana" panose="020B0604030504040204" pitchFamily="34" charset="0"/>
              </a:rPr>
              <a:t>Cine</a:t>
            </a:r>
            <a:r>
              <a:rPr lang="ru-RU" sz="4800" b="1" dirty="0">
                <a:solidFill>
                  <a:srgbClr val="FFCC00"/>
                </a:solidFill>
                <a:latin typeface="Bauhaus 93" panose="04030905020B02020C02" pitchFamily="82" charset="0"/>
                <a:ea typeface="Verdana" panose="020B0604030504040204" pitchFamily="34" charset="0"/>
              </a:rPr>
              <a:t> </a:t>
            </a:r>
            <a:r>
              <a:rPr lang="en-US" sz="4800" b="1" dirty="0">
                <a:solidFill>
                  <a:srgbClr val="FFCC00"/>
                </a:solidFill>
                <a:latin typeface="Bauhaus 93" panose="04030905020B02020C02" pitchFamily="82" charset="0"/>
                <a:ea typeface="Verdana" panose="020B0604030504040204" pitchFamily="34" charset="0"/>
              </a:rPr>
              <a:t>Search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– </a:t>
            </a:r>
            <a:r>
              <a:rPr lang="ru-RU" sz="2800" dirty="0">
                <a:latin typeface="Candara Light" panose="020E0502030303020204" pitchFamily="34" charset="0"/>
                <a:ea typeface="Verdana" panose="020B0604030504040204" pitchFamily="34" charset="0"/>
              </a:rPr>
              <a:t>это сервис для поиска фильма на вечер на основе алгоритмов машинного обучения. Процесс поиска фильма происходит с помощью выставления оценки пользователем всех прилагаемым вариантам, что позволяет максимально персонализировать подборку и избежать многократного показа уже знакомых фильмов.</a:t>
            </a:r>
          </a:p>
        </p:txBody>
      </p:sp>
      <p:pic>
        <p:nvPicPr>
          <p:cNvPr id="4" name="video_2019-09-23_01-33-25">
            <a:hlinkClick r:id="" action="ppaction://media"/>
            <a:extLst>
              <a:ext uri="{FF2B5EF4-FFF2-40B4-BE49-F238E27FC236}">
                <a16:creationId xmlns:a16="http://schemas.microsoft.com/office/drawing/2014/main" id="{C6B2F98E-A6BE-45F4-8FA0-8741B7EB93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78464" y="772344"/>
            <a:ext cx="4289090" cy="85781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55185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одержимое 2"/>
          <p:cNvSpPr>
            <a:spLocks noGrp="1"/>
          </p:cNvSpPr>
          <p:nvPr>
            <p:ph idx="1"/>
          </p:nvPr>
        </p:nvSpPr>
        <p:spPr>
          <a:xfrm>
            <a:off x="255706" y="1852464"/>
            <a:ext cx="12493388" cy="7743366"/>
          </a:xfrm>
        </p:spPr>
        <p:txBody>
          <a:bodyPr/>
          <a:lstStyle/>
          <a:p>
            <a:pPr marL="457200" indent="-457200" algn="l" eaLnBrk="1" hangingPunct="1">
              <a:spcAft>
                <a:spcPts val="2400"/>
              </a:spcAft>
              <a:buFont typeface="+mj-lt"/>
              <a:buAutoNum type="arabicPeriod"/>
              <a:defRPr/>
            </a:pPr>
            <a:r>
              <a:rPr lang="ru-RU" sz="28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Пользователь авторизуется в приложении и проходит первичную разметку фильмов, максимально не похожих друг на друга, что позволяет сформировать представление и предпочтении пользователя.</a:t>
            </a:r>
          </a:p>
          <a:p>
            <a:pPr marL="457200" indent="-457200" algn="l" eaLnBrk="1" hangingPunct="1">
              <a:spcAft>
                <a:spcPts val="2400"/>
              </a:spcAft>
              <a:buFont typeface="+mj-lt"/>
              <a:buAutoNum type="arabicPeriod"/>
              <a:defRPr/>
            </a:pPr>
            <a:r>
              <a:rPr lang="ru-RU" sz="28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После авторизации ему становится доступен основной интерфейс приложения</a:t>
            </a:r>
            <a:r>
              <a:rPr lang="en-US" sz="28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/</a:t>
            </a:r>
            <a:r>
              <a:rPr lang="ru-RU" sz="28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бота в котором он оценивает предлагаемые системой фильмы.</a:t>
            </a:r>
          </a:p>
          <a:p>
            <a:pPr marL="457200" indent="-457200" algn="l" eaLnBrk="1" hangingPunct="1">
              <a:spcAft>
                <a:spcPts val="2400"/>
              </a:spcAft>
              <a:buFont typeface="+mj-lt"/>
              <a:buAutoNum type="arabicPeriod"/>
              <a:defRPr/>
            </a:pPr>
            <a:r>
              <a:rPr lang="ru-RU" sz="28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После каждой оценки корректируются параметры пользователя и фильма. (напр. жанровые и возрастные предпочтения)</a:t>
            </a:r>
          </a:p>
          <a:p>
            <a:pPr marL="457200" indent="-457200" algn="l" eaLnBrk="1" hangingPunct="1">
              <a:spcAft>
                <a:spcPts val="2400"/>
              </a:spcAft>
              <a:buFont typeface="+mj-lt"/>
              <a:buAutoNum type="arabicPeriod"/>
              <a:defRPr/>
            </a:pPr>
            <a:r>
              <a:rPr lang="ru-RU" sz="28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После каждых 5ти оценок происходит перегенерация подборки фильмов на основе </a:t>
            </a:r>
            <a:r>
              <a:rPr lang="ru-RU" sz="2800" dirty="0" err="1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гибридогон</a:t>
            </a:r>
            <a:r>
              <a:rPr lang="ru-RU" sz="28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 алгоритма </a:t>
            </a:r>
            <a:r>
              <a:rPr lang="ru-RU" sz="2800" dirty="0" err="1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коллаборативной</a:t>
            </a:r>
            <a:r>
              <a:rPr lang="ru-RU" sz="28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 фильтрации и оценки косинусного расстояния между векторизованным профилем пользователя и метаданными фильма. </a:t>
            </a:r>
          </a:p>
          <a:p>
            <a:pPr marL="0" indent="0" algn="l" eaLnBrk="1" hangingPunct="1">
              <a:spcAft>
                <a:spcPts val="2400"/>
              </a:spcAft>
              <a:buNone/>
              <a:defRPr/>
            </a:pPr>
            <a:r>
              <a:rPr lang="ru-RU" sz="20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* В главном меню пользователь всегда может ознакомиться со своим списком фильмов, дать им оценку или пометить как </a:t>
            </a:r>
            <a:r>
              <a:rPr lang="en-US" sz="20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“</a:t>
            </a:r>
            <a:r>
              <a:rPr lang="ru-RU" sz="20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просмотренный</a:t>
            </a:r>
            <a:r>
              <a:rPr lang="en-US" sz="20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”</a:t>
            </a:r>
            <a:r>
              <a:rPr lang="ru-RU" sz="2000" dirty="0">
                <a:latin typeface="Candara Light" panose="020E0502030303020204" pitchFamily="34" charset="0"/>
                <a:ea typeface="Yu Gothic UI" panose="020B0500000000000000" pitchFamily="34" charset="-128"/>
                <a:cs typeface="Times New Roman" panose="02020603050405020304" pitchFamily="18" charset="0"/>
                <a:sym typeface="Gill Sans" charset="0"/>
              </a:rPr>
              <a:t>, что позволит потратив один раз 5 минут на разметку сформировать себе подборку на несколько недель вперед.</a:t>
            </a:r>
          </a:p>
          <a:p>
            <a:pPr marL="457200" indent="-457200" algn="l" eaLnBrk="1" hangingPunct="1">
              <a:spcAft>
                <a:spcPts val="2400"/>
              </a:spcAft>
              <a:buFont typeface="+mj-lt"/>
              <a:buAutoNum type="arabicPeriod"/>
              <a:defRPr/>
            </a:pPr>
            <a:endParaRPr lang="ru-RU" sz="2800" dirty="0">
              <a:latin typeface="Yu Gothic UI" panose="020B0500000000000000" pitchFamily="34" charset="-128"/>
              <a:ea typeface="Yu Gothic UI" panose="020B0500000000000000" pitchFamily="34" charset="-128"/>
              <a:cs typeface="CordiaUPC" panose="020B0502040204020203" pitchFamily="34" charset="-34"/>
              <a:sym typeface="Gill Sans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 bwMode="auto">
          <a:xfrm>
            <a:off x="-410368" y="556320"/>
            <a:ext cx="12493388" cy="11264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50794" tIns="50794" rIns="50794" bIns="50794"/>
          <a:lstStyle/>
          <a:p>
            <a:pPr algn="ctr">
              <a:defRPr/>
            </a:pPr>
            <a:r>
              <a:rPr lang="ru-RU" sz="4800" kern="0" dirty="0">
                <a:solidFill>
                  <a:srgbClr val="FFCC00"/>
                </a:solidFill>
                <a:latin typeface="Candara Light" panose="020E0502030303020204" pitchFamily="34" charset="0"/>
                <a:cs typeface="Calibri" pitchFamily="34" charset="0"/>
                <a:sym typeface="Gill Sans" charset="0"/>
              </a:rPr>
              <a:t>Как это работает</a:t>
            </a:r>
            <a:r>
              <a:rPr lang="en-US" sz="4800" kern="0" dirty="0">
                <a:solidFill>
                  <a:srgbClr val="FFCC00"/>
                </a:solidFill>
                <a:latin typeface="Candara Light" panose="020E0502030303020204" pitchFamily="34" charset="0"/>
                <a:cs typeface="Calibri" pitchFamily="34" charset="0"/>
                <a:sym typeface="Gill Sans" charset="0"/>
              </a:rPr>
              <a:t> ?</a:t>
            </a:r>
            <a:endParaRPr lang="ru-RU" sz="4800" kern="0" dirty="0">
              <a:solidFill>
                <a:srgbClr val="FFCC00"/>
              </a:solidFill>
              <a:latin typeface="Candara Light" panose="020E0502030303020204" pitchFamily="34" charset="0"/>
              <a:cs typeface="Calibri" pitchFamily="34" charset="0"/>
              <a:sym typeface="Gill Sans" charset="0"/>
            </a:endParaRPr>
          </a:p>
        </p:txBody>
      </p:sp>
      <p:pic>
        <p:nvPicPr>
          <p:cNvPr id="3" name="Рисунок 2" descr="Контрольный список">
            <a:extLst>
              <a:ext uri="{FF2B5EF4-FFF2-40B4-BE49-F238E27FC236}">
                <a16:creationId xmlns:a16="http://schemas.microsoft.com/office/drawing/2014/main" id="{3CADDABF-5F47-48FC-9696-CD2D772EA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2590" y="5269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1517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Объект 13">
            <a:extLst>
              <a:ext uri="{FF2B5EF4-FFF2-40B4-BE49-F238E27FC236}">
                <a16:creationId xmlns:a16="http://schemas.microsoft.com/office/drawing/2014/main" id="{CC3F103E-4C31-4ACB-9645-79E5D17D3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662" y="7037040"/>
            <a:ext cx="11207476" cy="2222276"/>
          </a:xfrm>
        </p:spPr>
        <p:txBody>
          <a:bodyPr/>
          <a:lstStyle/>
          <a:p>
            <a:pPr marL="0" indent="0">
              <a:buNone/>
            </a:pPr>
            <a:r>
              <a:rPr lang="ru-RU" b="1" dirty="0">
                <a:solidFill>
                  <a:srgbClr val="FFCC00"/>
                </a:solidFill>
                <a:latin typeface="Candara Light" panose="020E0502030303020204" pitchFamily="34" charset="0"/>
              </a:rPr>
              <a:t>Аудитория – </a:t>
            </a:r>
            <a:r>
              <a:rPr lang="ru-RU" b="1" dirty="0">
                <a:solidFill>
                  <a:schemeClr val="bg2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более </a:t>
            </a:r>
            <a:r>
              <a:rPr lang="ru-RU" sz="4400" b="1" dirty="0">
                <a:solidFill>
                  <a:schemeClr val="bg2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19</a:t>
            </a:r>
            <a:r>
              <a:rPr lang="ru-RU" b="1" dirty="0">
                <a:solidFill>
                  <a:schemeClr val="bg2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 млн. пользователи ВК и </a:t>
            </a:r>
            <a:r>
              <a:rPr lang="ru-RU" sz="4400" b="1" dirty="0">
                <a:solidFill>
                  <a:schemeClr val="bg2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800</a:t>
            </a:r>
            <a:r>
              <a:rPr lang="ru-RU" b="1" dirty="0">
                <a:solidFill>
                  <a:schemeClr val="bg2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 тыс. пользователей </a:t>
            </a:r>
            <a:r>
              <a:rPr lang="en-US" b="1" dirty="0">
                <a:solidFill>
                  <a:schemeClr val="bg2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telegram</a:t>
            </a:r>
            <a:r>
              <a:rPr lang="ru-RU" b="1" dirty="0">
                <a:solidFill>
                  <a:schemeClr val="bg2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 </a:t>
            </a:r>
            <a:r>
              <a:rPr lang="ru-RU" sz="4400" b="1" dirty="0">
                <a:solidFill>
                  <a:schemeClr val="bg2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17-28 </a:t>
            </a:r>
            <a:r>
              <a:rPr lang="ru-RU" b="1" dirty="0">
                <a:solidFill>
                  <a:schemeClr val="bg2">
                    <a:lumMod val="95000"/>
                    <a:lumOff val="5000"/>
                  </a:schemeClr>
                </a:solidFill>
                <a:latin typeface="Candara Light" panose="020E0502030303020204" pitchFamily="34" charset="0"/>
              </a:rPr>
              <a:t>лет, регулярно смотрящие фильмы</a:t>
            </a:r>
            <a:endParaRPr lang="en-US" b="1" dirty="0">
              <a:solidFill>
                <a:schemeClr val="bg2">
                  <a:lumMod val="95000"/>
                  <a:lumOff val="5000"/>
                </a:schemeClr>
              </a:solidFill>
              <a:latin typeface="Candara Light" panose="020E0502030303020204" pitchFamily="34" charset="0"/>
            </a:endParaRPr>
          </a:p>
        </p:txBody>
      </p:sp>
      <p:pic>
        <p:nvPicPr>
          <p:cNvPr id="16" name="Рисунок 15" descr="Группа людей">
            <a:extLst>
              <a:ext uri="{FF2B5EF4-FFF2-40B4-BE49-F238E27FC236}">
                <a16:creationId xmlns:a16="http://schemas.microsoft.com/office/drawing/2014/main" id="{4B995E88-938B-4CC1-B1ED-9D77E7527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2040" y="772344"/>
            <a:ext cx="5896086" cy="589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1396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одержимое 2"/>
          <p:cNvSpPr>
            <a:spLocks noGrp="1"/>
          </p:cNvSpPr>
          <p:nvPr>
            <p:ph idx="4294967295"/>
          </p:nvPr>
        </p:nvSpPr>
        <p:spPr>
          <a:xfrm>
            <a:off x="783406" y="2644552"/>
            <a:ext cx="10687546" cy="6120680"/>
          </a:xfrm>
          <a:prstGeom prst="rect">
            <a:avLst/>
          </a:prstGeom>
        </p:spPr>
        <p:txBody>
          <a:bodyPr/>
          <a:lstStyle/>
          <a:p>
            <a:pPr marL="0" indent="0" algn="just" eaLnBrk="1" hangingPunct="1">
              <a:spcBef>
                <a:spcPts val="600"/>
              </a:spcBef>
              <a:spcAft>
                <a:spcPts val="1800"/>
              </a:spcAft>
              <a:buNone/>
            </a:pPr>
            <a:r>
              <a:rPr lang="ru-RU" sz="3200" dirty="0">
                <a:latin typeface="Candara Light" panose="020E0502030303020204" pitchFamily="34" charset="0"/>
                <a:cs typeface="Calibri" pitchFamily="34" charset="0"/>
              </a:rPr>
              <a:t>Количественные и качественные достижения проекта:</a:t>
            </a:r>
            <a:endParaRPr lang="en-US" sz="3200" dirty="0">
              <a:latin typeface="Candara Light" panose="020E0502030303020204" pitchFamily="34" charset="0"/>
              <a:cs typeface="Calibri" pitchFamily="34" charset="0"/>
            </a:endParaRPr>
          </a:p>
          <a:p>
            <a:pPr marL="742950" indent="-742950" algn="just" eaLnBrk="1" hangingPunct="1">
              <a:spcBef>
                <a:spcPts val="600"/>
              </a:spcBef>
              <a:spcAft>
                <a:spcPts val="0"/>
              </a:spcAft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Рабочая версия алгоритма рекомендаций.</a:t>
            </a:r>
          </a:p>
          <a:p>
            <a:pPr marL="742950" indent="-742950" algn="just" eaLnBrk="1" hangingPunct="1">
              <a:spcBef>
                <a:spcPts val="600"/>
              </a:spcBef>
              <a:spcAft>
                <a:spcPts val="0"/>
              </a:spcAft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Подготовлена подборка из более чем 25 000 фильмов с отзывами, рейтингами и другими метаданными, необходимыми для обучения.</a:t>
            </a:r>
          </a:p>
          <a:p>
            <a:pPr marL="742950" indent="-742950" algn="just" eaLnBrk="1" hangingPunct="1">
              <a:spcBef>
                <a:spcPts val="600"/>
              </a:spcBef>
              <a:spcAft>
                <a:spcPts val="0"/>
              </a:spcAft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Рабочий </a:t>
            </a:r>
            <a:r>
              <a:rPr lang="en-US" sz="2800" dirty="0">
                <a:latin typeface="Candara Light" panose="020E0502030303020204" pitchFamily="34" charset="0"/>
                <a:cs typeface="Calibri" pitchFamily="34" charset="0"/>
              </a:rPr>
              <a:t>MVP </a:t>
            </a: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проекта в виде </a:t>
            </a:r>
            <a:r>
              <a:rPr lang="en-US" sz="2800" dirty="0">
                <a:latin typeface="Candara Light" panose="020E0502030303020204" pitchFamily="34" charset="0"/>
                <a:cs typeface="Calibri" pitchFamily="34" charset="0"/>
              </a:rPr>
              <a:t>telegram </a:t>
            </a: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бота (</a:t>
            </a:r>
            <a:r>
              <a:rPr lang="en-US" sz="2800" dirty="0">
                <a:latin typeface="Candara Light" panose="020E0502030303020204" pitchFamily="34" charset="0"/>
                <a:cs typeface="Calibri" pitchFamily="34" charset="0"/>
                <a:hlinkClick r:id="rId3"/>
              </a:rPr>
              <a:t>https://t.me/cinesearchbot</a:t>
            </a: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)</a:t>
            </a:r>
          </a:p>
          <a:p>
            <a:pPr marL="742950" indent="-742950" algn="just" eaLnBrk="1" hangingPunct="1">
              <a:spcBef>
                <a:spcPts val="600"/>
              </a:spcBef>
              <a:spcAft>
                <a:spcPts val="0"/>
              </a:spcAft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Разработан клиент под </a:t>
            </a:r>
            <a:r>
              <a:rPr lang="en-US" sz="2800" dirty="0" err="1">
                <a:latin typeface="Candara Light" panose="020E0502030303020204" pitchFamily="34" charset="0"/>
                <a:cs typeface="Calibri" pitchFamily="34" charset="0"/>
              </a:rPr>
              <a:t>Vk</a:t>
            </a:r>
            <a:r>
              <a:rPr lang="en-US" sz="2800" dirty="0">
                <a:latin typeface="Candara Light" panose="020E0502030303020204" pitchFamily="34" charset="0"/>
                <a:cs typeface="Calibri" pitchFamily="34" charset="0"/>
              </a:rPr>
              <a:t> Mini Apps</a:t>
            </a: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, идет разработка серверной части.</a:t>
            </a:r>
          </a:p>
          <a:p>
            <a:pPr marL="742950" indent="-742950" algn="just" eaLnBrk="1" hangingPunct="1">
              <a:spcBef>
                <a:spcPts val="0"/>
              </a:spcBef>
              <a:spcAft>
                <a:spcPts val="1800"/>
              </a:spcAft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Собрана статистика по поведению пользователю</a:t>
            </a:r>
            <a:r>
              <a:rPr lang="ru-RU" sz="2800" dirty="0">
                <a:solidFill>
                  <a:schemeClr val="dk1"/>
                </a:solidFill>
                <a:latin typeface="Candara Light" panose="020E0502030303020204" pitchFamily="34" charset="0"/>
                <a:cs typeface="Calibri"/>
                <a:sym typeface="Calibri"/>
              </a:rPr>
              <a:t>, подтверждающая гипотезы относительно среднего количества кликов и качеству подборки фильмов. </a:t>
            </a:r>
            <a:endParaRPr lang="ru-RU" sz="2800" dirty="0">
              <a:latin typeface="Candara Light" panose="020E0502030303020204" pitchFamily="34" charset="0"/>
            </a:endParaRPr>
          </a:p>
          <a:p>
            <a:pPr marL="742950" indent="-742950" algn="just" eaLnBrk="1" hangingPunct="1">
              <a:spcBef>
                <a:spcPts val="600"/>
              </a:spcBef>
              <a:spcAft>
                <a:spcPts val="0"/>
              </a:spcAft>
            </a:pPr>
            <a:endParaRPr lang="ru-RU" sz="2800" dirty="0">
              <a:latin typeface="Candara Light" panose="020E0502030303020204" pitchFamily="34" charset="0"/>
              <a:cs typeface="Calibri" pitchFamily="34" charset="0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 bwMode="auto">
          <a:xfrm>
            <a:off x="783406" y="1204392"/>
            <a:ext cx="10687546" cy="812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sym typeface="Gill San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sym typeface="Gill San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9pPr>
          </a:lstStyle>
          <a:p>
            <a:pPr marL="0" indent="0" eaLnBrk="1" hangingPunct="1">
              <a:buNone/>
            </a:pPr>
            <a:r>
              <a:rPr lang="ru-RU" sz="4800" b="1" dirty="0">
                <a:solidFill>
                  <a:srgbClr val="FFCC00"/>
                </a:solidFill>
                <a:latin typeface="Candara Light" panose="020E0502030303020204" pitchFamily="34" charset="0"/>
                <a:cs typeface="Calibri" pitchFamily="34" charset="0"/>
              </a:rPr>
              <a:t>Результаты</a:t>
            </a:r>
          </a:p>
        </p:txBody>
      </p:sp>
      <p:pic>
        <p:nvPicPr>
          <p:cNvPr id="3" name="Рисунок 2" descr="Презентация с линейчатой диаграммой (справа налево)">
            <a:extLst>
              <a:ext uri="{FF2B5EF4-FFF2-40B4-BE49-F238E27FC236}">
                <a16:creationId xmlns:a16="http://schemas.microsoft.com/office/drawing/2014/main" id="{9BA50899-9420-4FD0-A2BD-A23F0C3F7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6536" y="12043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6324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59B5D017-F24E-4D9A-9B6F-F33C53839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676433"/>
              </p:ext>
            </p:extLst>
          </p:nvPr>
        </p:nvGraphicFramePr>
        <p:xfrm>
          <a:off x="489730" y="2140496"/>
          <a:ext cx="12025339" cy="71628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4334715">
                  <a:extLst>
                    <a:ext uri="{9D8B030D-6E8A-4147-A177-3AD203B41FA5}">
                      <a16:colId xmlns:a16="http://schemas.microsoft.com/office/drawing/2014/main" val="2718548584"/>
                    </a:ext>
                  </a:extLst>
                </a:gridCol>
                <a:gridCol w="1922656">
                  <a:extLst>
                    <a:ext uri="{9D8B030D-6E8A-4147-A177-3AD203B41FA5}">
                      <a16:colId xmlns:a16="http://schemas.microsoft.com/office/drawing/2014/main" val="1367211944"/>
                    </a:ext>
                  </a:extLst>
                </a:gridCol>
                <a:gridCol w="1922656">
                  <a:extLst>
                    <a:ext uri="{9D8B030D-6E8A-4147-A177-3AD203B41FA5}">
                      <a16:colId xmlns:a16="http://schemas.microsoft.com/office/drawing/2014/main" val="2254107153"/>
                    </a:ext>
                  </a:extLst>
                </a:gridCol>
                <a:gridCol w="1922656">
                  <a:extLst>
                    <a:ext uri="{9D8B030D-6E8A-4147-A177-3AD203B41FA5}">
                      <a16:colId xmlns:a16="http://schemas.microsoft.com/office/drawing/2014/main" val="2098135886"/>
                    </a:ext>
                  </a:extLst>
                </a:gridCol>
                <a:gridCol w="1922656">
                  <a:extLst>
                    <a:ext uri="{9D8B030D-6E8A-4147-A177-3AD203B41FA5}">
                      <a16:colId xmlns:a16="http://schemas.microsoft.com/office/drawing/2014/main" val="1965542470"/>
                    </a:ext>
                  </a:extLst>
                </a:gridCol>
              </a:tblGrid>
              <a:tr h="1005840"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/>
                        <a:t>IVI</a:t>
                      </a:r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/>
                        <a:t>Netflix</a:t>
                      </a:r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400" dirty="0"/>
                        <a:t>Яндекс</a:t>
                      </a:r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/>
                        <a:t>Cine</a:t>
                      </a:r>
                      <a:r>
                        <a:rPr lang="ru-RU" sz="3400" dirty="0"/>
                        <a:t> </a:t>
                      </a:r>
                      <a:r>
                        <a:rPr lang="en-US" sz="3400" dirty="0"/>
                        <a:t>Search</a:t>
                      </a:r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191137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Персонализация</a:t>
                      </a:r>
                      <a:endParaRPr lang="en-US" sz="28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238739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Рекомендации без повторов</a:t>
                      </a:r>
                      <a:endParaRPr lang="en-US" sz="28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183148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Сколько кликов на поиск</a:t>
                      </a:r>
                      <a:endParaRPr lang="en-US" sz="28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400" dirty="0"/>
                        <a:t>5+</a:t>
                      </a:r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400" dirty="0"/>
                        <a:t>6+</a:t>
                      </a:r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400" dirty="0"/>
                        <a:t>8+</a:t>
                      </a:r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400" dirty="0"/>
                        <a:t>3+</a:t>
                      </a:r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010464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Сохранение подборок</a:t>
                      </a:r>
                      <a:endParaRPr lang="en-US" sz="28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835328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Большая коллекция фильмов</a:t>
                      </a:r>
                      <a:endParaRPr lang="en-US" sz="28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257157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 err="1"/>
                        <a:t>Мультиплатформенность</a:t>
                      </a:r>
                      <a:endParaRPr lang="en-US" sz="28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400" dirty="0">
                        <a:latin typeface="Candara Light" panose="020E05020303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537306"/>
                  </a:ext>
                </a:extLst>
              </a:tr>
            </a:tbl>
          </a:graphicData>
        </a:graphic>
      </p:graphicFrame>
      <p:pic>
        <p:nvPicPr>
          <p:cNvPr id="16" name="Рисунок 15" descr="Маркеры-галочки">
            <a:extLst>
              <a:ext uri="{FF2B5EF4-FFF2-40B4-BE49-F238E27FC236}">
                <a16:creationId xmlns:a16="http://schemas.microsoft.com/office/drawing/2014/main" id="{54DF1645-6D97-4C19-8422-066C5BCFD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962" y="3267619"/>
            <a:ext cx="914400" cy="914400"/>
          </a:xfrm>
          <a:prstGeom prst="rect">
            <a:avLst/>
          </a:prstGeom>
        </p:spPr>
      </p:pic>
      <p:pic>
        <p:nvPicPr>
          <p:cNvPr id="17" name="Рисунок 16" descr="Маркеры-галочки">
            <a:extLst>
              <a:ext uri="{FF2B5EF4-FFF2-40B4-BE49-F238E27FC236}">
                <a16:creationId xmlns:a16="http://schemas.microsoft.com/office/drawing/2014/main" id="{1C4AF30C-6D43-4554-9394-1741B4272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9766" y="3283099"/>
            <a:ext cx="914400" cy="914400"/>
          </a:xfrm>
          <a:prstGeom prst="rect">
            <a:avLst/>
          </a:prstGeom>
        </p:spPr>
      </p:pic>
      <p:pic>
        <p:nvPicPr>
          <p:cNvPr id="18" name="Рисунок 17" descr="Маркеры-галочки">
            <a:extLst>
              <a:ext uri="{FF2B5EF4-FFF2-40B4-BE49-F238E27FC236}">
                <a16:creationId xmlns:a16="http://schemas.microsoft.com/office/drawing/2014/main" id="{994EC3DF-A8D7-451C-A09C-205AB0F73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74906" y="3283099"/>
            <a:ext cx="914400" cy="914400"/>
          </a:xfrm>
          <a:prstGeom prst="rect">
            <a:avLst/>
          </a:prstGeom>
        </p:spPr>
      </p:pic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3FF13A2E-AE9F-41E2-B6D6-77E8A4569468}"/>
              </a:ext>
            </a:extLst>
          </p:cNvPr>
          <p:cNvSpPr txBox="1">
            <a:spLocks/>
          </p:cNvSpPr>
          <p:nvPr/>
        </p:nvSpPr>
        <p:spPr bwMode="auto">
          <a:xfrm>
            <a:off x="-296501" y="903179"/>
            <a:ext cx="12745416" cy="812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sym typeface="Gill San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sym typeface="Gill San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9pPr>
          </a:lstStyle>
          <a:p>
            <a:pPr marL="0" indent="0" eaLnBrk="1" hangingPunct="1">
              <a:buNone/>
            </a:pPr>
            <a:r>
              <a:rPr lang="ru-RU" sz="4800" b="1" dirty="0">
                <a:solidFill>
                  <a:srgbClr val="FFCC00"/>
                </a:solidFill>
                <a:latin typeface="Candara Light" panose="020E0502030303020204" pitchFamily="34" charset="0"/>
                <a:cs typeface="Calibri" pitchFamily="34" charset="0"/>
              </a:rPr>
              <a:t>Похожие сервисы            </a:t>
            </a:r>
          </a:p>
        </p:txBody>
      </p:sp>
      <p:pic>
        <p:nvPicPr>
          <p:cNvPr id="39" name="Рисунок 38" descr="Маркеры-галочки">
            <a:extLst>
              <a:ext uri="{FF2B5EF4-FFF2-40B4-BE49-F238E27FC236}">
                <a16:creationId xmlns:a16="http://schemas.microsoft.com/office/drawing/2014/main" id="{11F7134A-8B6B-42CB-B9DE-EF27A10D7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74906" y="4340145"/>
            <a:ext cx="914400" cy="914400"/>
          </a:xfrm>
          <a:prstGeom prst="rect">
            <a:avLst/>
          </a:prstGeom>
        </p:spPr>
      </p:pic>
      <p:pic>
        <p:nvPicPr>
          <p:cNvPr id="41" name="Рисунок 40" descr="Маркеры-галочки">
            <a:extLst>
              <a:ext uri="{FF2B5EF4-FFF2-40B4-BE49-F238E27FC236}">
                <a16:creationId xmlns:a16="http://schemas.microsoft.com/office/drawing/2014/main" id="{111E1E6D-F129-4400-8B51-CB932C714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962" y="6325820"/>
            <a:ext cx="914400" cy="914400"/>
          </a:xfrm>
          <a:prstGeom prst="rect">
            <a:avLst/>
          </a:prstGeom>
        </p:spPr>
      </p:pic>
      <p:pic>
        <p:nvPicPr>
          <p:cNvPr id="43" name="Рисунок 42" descr="Маркеры-галочки">
            <a:extLst>
              <a:ext uri="{FF2B5EF4-FFF2-40B4-BE49-F238E27FC236}">
                <a16:creationId xmlns:a16="http://schemas.microsoft.com/office/drawing/2014/main" id="{95BCF1BD-1837-4001-8604-0309F14D7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74906" y="6341300"/>
            <a:ext cx="914400" cy="914400"/>
          </a:xfrm>
          <a:prstGeom prst="rect">
            <a:avLst/>
          </a:prstGeom>
        </p:spPr>
      </p:pic>
      <p:pic>
        <p:nvPicPr>
          <p:cNvPr id="45" name="Рисунок 44" descr="Маркеры-галочки">
            <a:extLst>
              <a:ext uri="{FF2B5EF4-FFF2-40B4-BE49-F238E27FC236}">
                <a16:creationId xmlns:a16="http://schemas.microsoft.com/office/drawing/2014/main" id="{5B00305D-5F1B-4D73-95EB-A72ED2023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962" y="7286572"/>
            <a:ext cx="914400" cy="914400"/>
          </a:xfrm>
          <a:prstGeom prst="rect">
            <a:avLst/>
          </a:prstGeom>
        </p:spPr>
      </p:pic>
      <p:pic>
        <p:nvPicPr>
          <p:cNvPr id="46" name="Рисунок 45" descr="Маркеры-галочки">
            <a:extLst>
              <a:ext uri="{FF2B5EF4-FFF2-40B4-BE49-F238E27FC236}">
                <a16:creationId xmlns:a16="http://schemas.microsoft.com/office/drawing/2014/main" id="{8F5EF367-AA4D-428B-B4B7-FB1771550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9766" y="7302052"/>
            <a:ext cx="914400" cy="914400"/>
          </a:xfrm>
          <a:prstGeom prst="rect">
            <a:avLst/>
          </a:prstGeom>
        </p:spPr>
      </p:pic>
      <p:pic>
        <p:nvPicPr>
          <p:cNvPr id="47" name="Рисунок 46" descr="Маркеры-галочки">
            <a:extLst>
              <a:ext uri="{FF2B5EF4-FFF2-40B4-BE49-F238E27FC236}">
                <a16:creationId xmlns:a16="http://schemas.microsoft.com/office/drawing/2014/main" id="{AB5B089F-50BA-4752-A9D8-1184B03A3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74906" y="7302052"/>
            <a:ext cx="914400" cy="914400"/>
          </a:xfrm>
          <a:prstGeom prst="rect">
            <a:avLst/>
          </a:prstGeom>
        </p:spPr>
      </p:pic>
      <p:pic>
        <p:nvPicPr>
          <p:cNvPr id="49" name="Рисунок 48" descr="Маркеры-галочки">
            <a:extLst>
              <a:ext uri="{FF2B5EF4-FFF2-40B4-BE49-F238E27FC236}">
                <a16:creationId xmlns:a16="http://schemas.microsoft.com/office/drawing/2014/main" id="{39BB5BF1-A907-4859-907C-06F467A8E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962" y="8347039"/>
            <a:ext cx="914400" cy="914400"/>
          </a:xfrm>
          <a:prstGeom prst="rect">
            <a:avLst/>
          </a:prstGeom>
        </p:spPr>
      </p:pic>
      <p:pic>
        <p:nvPicPr>
          <p:cNvPr id="50" name="Рисунок 49" descr="Маркеры-галочки">
            <a:extLst>
              <a:ext uri="{FF2B5EF4-FFF2-40B4-BE49-F238E27FC236}">
                <a16:creationId xmlns:a16="http://schemas.microsoft.com/office/drawing/2014/main" id="{B3F97D9A-BF58-4306-85BB-93274C087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9766" y="8362519"/>
            <a:ext cx="914400" cy="914400"/>
          </a:xfrm>
          <a:prstGeom prst="rect">
            <a:avLst/>
          </a:prstGeom>
        </p:spPr>
      </p:pic>
      <p:pic>
        <p:nvPicPr>
          <p:cNvPr id="57" name="Рисунок 56" descr="Маркеры-галочки">
            <a:extLst>
              <a:ext uri="{FF2B5EF4-FFF2-40B4-BE49-F238E27FC236}">
                <a16:creationId xmlns:a16="http://schemas.microsoft.com/office/drawing/2014/main" id="{801A4C75-CC94-4D34-9FAE-1D84C7CEE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0124" y="7302052"/>
            <a:ext cx="914400" cy="914400"/>
          </a:xfrm>
          <a:prstGeom prst="rect">
            <a:avLst/>
          </a:prstGeom>
        </p:spPr>
      </p:pic>
      <p:pic>
        <p:nvPicPr>
          <p:cNvPr id="72" name="Рисунок 71" descr="Маркеры-галочки">
            <a:extLst>
              <a:ext uri="{FF2B5EF4-FFF2-40B4-BE49-F238E27FC236}">
                <a16:creationId xmlns:a16="http://schemas.microsoft.com/office/drawing/2014/main" id="{5375B575-83EA-4D16-8873-DA4C336BA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0460" y="8362519"/>
            <a:ext cx="914400" cy="914400"/>
          </a:xfrm>
          <a:prstGeom prst="rect">
            <a:avLst/>
          </a:prstGeom>
        </p:spPr>
      </p:pic>
      <p:pic>
        <p:nvPicPr>
          <p:cNvPr id="16393" name="Рисунок 16392" descr="Циклическая блок-схема">
            <a:extLst>
              <a:ext uri="{FF2B5EF4-FFF2-40B4-BE49-F238E27FC236}">
                <a16:creationId xmlns:a16="http://schemas.microsoft.com/office/drawing/2014/main" id="{B15F1C68-4492-44F5-AF08-5063B0FF24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46616" y="8520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7146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5EA4019-DCE0-4394-83B5-8D0AF66F36D6}"/>
              </a:ext>
            </a:extLst>
          </p:cNvPr>
          <p:cNvSpPr/>
          <p:nvPr/>
        </p:nvSpPr>
        <p:spPr>
          <a:xfrm>
            <a:off x="741760" y="1615952"/>
            <a:ext cx="10297144" cy="7817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 eaLnBrk="1" hangingPunct="1">
              <a:spcBef>
                <a:spcPts val="600"/>
              </a:spcBef>
              <a:buFont typeface="+mj-lt"/>
              <a:buAutoNum type="arabicPeriod"/>
            </a:pPr>
            <a:endParaRPr lang="ru-RU" sz="3200" dirty="0">
              <a:latin typeface="Candara Light" panose="020E0502030303020204" pitchFamily="34" charset="0"/>
              <a:cs typeface="Calibri" pitchFamily="34" charset="0"/>
            </a:endParaRPr>
          </a:p>
          <a:p>
            <a:pPr>
              <a:spcBef>
                <a:spcPts val="600"/>
              </a:spcBef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Монетизация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Перенаправление пользователей на платные сервисы для просмотра </a:t>
            </a:r>
            <a:r>
              <a:rPr lang="ru-RU" sz="2800" dirty="0" err="1">
                <a:latin typeface="Candara Light" panose="020E0502030303020204" pitchFamily="34" charset="0"/>
                <a:cs typeface="Calibri" pitchFamily="34" charset="0"/>
              </a:rPr>
              <a:t>лайкнутых</a:t>
            </a: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 фильма по партнерским программам.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Рекомендация новинок и перенаправление на сервисы продажи билетов.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Рекламная рассылка с новостями кино.</a:t>
            </a:r>
          </a:p>
          <a:p>
            <a:pPr>
              <a:spcBef>
                <a:spcPts val="600"/>
              </a:spcBef>
            </a:pPr>
            <a:endParaRPr lang="ru-RU" sz="2800" dirty="0">
              <a:latin typeface="Candara Light" panose="020E0502030303020204" pitchFamily="34" charset="0"/>
              <a:cs typeface="Calibri" pitchFamily="34" charset="0"/>
            </a:endParaRPr>
          </a:p>
          <a:p>
            <a:pPr>
              <a:spcBef>
                <a:spcPts val="600"/>
              </a:spcBef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Фишки по привлечению трафика через </a:t>
            </a:r>
            <a:r>
              <a:rPr lang="en-US" sz="2800" dirty="0" err="1">
                <a:latin typeface="Candara Light" panose="020E0502030303020204" pitchFamily="34" charset="0"/>
                <a:cs typeface="Calibri" pitchFamily="34" charset="0"/>
              </a:rPr>
              <a:t>Vk</a:t>
            </a:r>
            <a:r>
              <a:rPr lang="en-US" sz="2800" dirty="0">
                <a:latin typeface="Candara Light" panose="020E0502030303020204" pitchFamily="34" charset="0"/>
                <a:cs typeface="Calibri" pitchFamily="34" charset="0"/>
              </a:rPr>
              <a:t> Mini Apps</a:t>
            </a: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.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Для разморозки премиум режима нужно  опубликовать </a:t>
            </a:r>
            <a:r>
              <a:rPr lang="ru-RU" sz="2800" dirty="0" err="1">
                <a:latin typeface="Candara Light" panose="020E0502030303020204" pitchFamily="34" charset="0"/>
                <a:cs typeface="Calibri" pitchFamily="34" charset="0"/>
              </a:rPr>
              <a:t>сторис</a:t>
            </a: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.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 Возможность поделиться фильмами или своей подборкой внутри сети.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Трафик из каталога (на сегодняшний день там выложено менее 150 приложений)</a:t>
            </a:r>
          </a:p>
          <a:p>
            <a:pPr>
              <a:spcBef>
                <a:spcPts val="600"/>
              </a:spcBef>
            </a:pPr>
            <a:r>
              <a:rPr lang="ru-RU" sz="2800" dirty="0">
                <a:latin typeface="Candara Light" panose="020E0502030303020204" pitchFamily="34" charset="0"/>
                <a:cs typeface="Calibri" pitchFamily="34" charset="0"/>
              </a:rPr>
              <a:t> </a:t>
            </a:r>
            <a:endParaRPr lang="en-US" sz="2800" dirty="0">
              <a:latin typeface="Candara Light" panose="020E0502030303020204" pitchFamily="34" charset="0"/>
              <a:cs typeface="Calibri" pitchFamily="34" charset="0"/>
            </a:endParaRPr>
          </a:p>
        </p:txBody>
      </p:sp>
      <p:pic>
        <p:nvPicPr>
          <p:cNvPr id="12" name="Рисунок 11" descr="Монеты">
            <a:extLst>
              <a:ext uri="{FF2B5EF4-FFF2-40B4-BE49-F238E27FC236}">
                <a16:creationId xmlns:a16="http://schemas.microsoft.com/office/drawing/2014/main" id="{A9FDE098-E6BD-4A1B-A183-8A9111E2D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8170" y="2284512"/>
            <a:ext cx="2322258" cy="2322258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2BB202A8-8B5B-4253-9F4D-46C2F66B78E6}"/>
              </a:ext>
            </a:extLst>
          </p:cNvPr>
          <p:cNvSpPr txBox="1">
            <a:spLocks/>
          </p:cNvSpPr>
          <p:nvPr/>
        </p:nvSpPr>
        <p:spPr bwMode="auto">
          <a:xfrm>
            <a:off x="129692" y="905299"/>
            <a:ext cx="12745416" cy="812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sym typeface="Gill San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sym typeface="Gill San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9pPr>
          </a:lstStyle>
          <a:p>
            <a:pPr marL="0" indent="0" eaLnBrk="1" hangingPunct="1">
              <a:buNone/>
            </a:pPr>
            <a:r>
              <a:rPr lang="ru-RU" sz="4800" b="1" dirty="0">
                <a:solidFill>
                  <a:srgbClr val="FFCC00"/>
                </a:solidFill>
                <a:latin typeface="Candara Light" panose="020E0502030303020204" pitchFamily="34" charset="0"/>
                <a:cs typeface="Calibri" pitchFamily="34" charset="0"/>
              </a:rPr>
              <a:t>Бизнес - модель</a:t>
            </a:r>
          </a:p>
        </p:txBody>
      </p:sp>
      <p:pic>
        <p:nvPicPr>
          <p:cNvPr id="14" name="Рисунок 13" descr="Группа людей">
            <a:extLst>
              <a:ext uri="{FF2B5EF4-FFF2-40B4-BE49-F238E27FC236}">
                <a16:creationId xmlns:a16="http://schemas.microsoft.com/office/drawing/2014/main" id="{4CA5FCD9-84AF-44B5-88FE-1521A80CCA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90832" y="5815390"/>
            <a:ext cx="2322258" cy="2322258"/>
          </a:xfrm>
          <a:prstGeom prst="rect">
            <a:avLst/>
          </a:prstGeom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1D59DB8-6285-498E-9FB1-78165743390F}"/>
              </a:ext>
            </a:extLst>
          </p:cNvPr>
          <p:cNvGrpSpPr/>
          <p:nvPr/>
        </p:nvGrpSpPr>
        <p:grpSpPr>
          <a:xfrm>
            <a:off x="7656835" y="4171540"/>
            <a:ext cx="2414298" cy="638010"/>
            <a:chOff x="7870552" y="4343622"/>
            <a:chExt cx="3206386" cy="812163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430AEBBD-7C25-44B4-A9CA-21CFB783C01E}"/>
                </a:ext>
              </a:extLst>
            </p:cNvPr>
            <p:cNvSpPr/>
            <p:nvPr/>
          </p:nvSpPr>
          <p:spPr bwMode="auto">
            <a:xfrm>
              <a:off x="7870552" y="4343622"/>
              <a:ext cx="3206386" cy="812163"/>
            </a:xfrm>
            <a:prstGeom prst="roundRect">
              <a:avLst/>
            </a:prstGeom>
            <a:solidFill>
              <a:schemeClr val="accent1">
                <a:lumMod val="65000"/>
                <a:alpha val="36863"/>
              </a:schemeClr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ru-RU" sz="32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ndara Light" panose="020E0502030303020204" pitchFamily="34" charset="0"/>
                  <a:sym typeface="Gill Sans" charset="0"/>
                </a:rPr>
                <a:t>Смотреть</a:t>
              </a:r>
              <a:endPara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ndara Light" panose="020E0502030303020204" pitchFamily="34" charset="0"/>
                <a:sym typeface="Gill Sans" charset="0"/>
              </a:endParaRPr>
            </a:p>
          </p:txBody>
        </p:sp>
        <p:sp>
          <p:nvSpPr>
            <p:cNvPr id="16" name="Стрелка: вверх 15">
              <a:extLst>
                <a:ext uri="{FF2B5EF4-FFF2-40B4-BE49-F238E27FC236}">
                  <a16:creationId xmlns:a16="http://schemas.microsoft.com/office/drawing/2014/main" id="{690F584D-07CB-4C57-85AF-49B85FA15F1E}"/>
                </a:ext>
              </a:extLst>
            </p:cNvPr>
            <p:cNvSpPr/>
            <p:nvPr/>
          </p:nvSpPr>
          <p:spPr bwMode="auto">
            <a:xfrm rot="2594990">
              <a:off x="10599627" y="4461871"/>
              <a:ext cx="160538" cy="243033"/>
            </a:xfrm>
            <a:prstGeom prst="upArrow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3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22954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/>
        </p:nvSpPr>
        <p:spPr bwMode="auto">
          <a:xfrm>
            <a:off x="741760" y="710667"/>
            <a:ext cx="10687546" cy="812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ctr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sym typeface="Gill San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sym typeface="Gill San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9pPr>
          </a:lstStyle>
          <a:p>
            <a:pPr marL="0" indent="0" eaLnBrk="1" hangingPunct="1">
              <a:buNone/>
            </a:pPr>
            <a:r>
              <a:rPr lang="ru-RU" sz="4800" b="1" dirty="0">
                <a:solidFill>
                  <a:srgbClr val="FFCC00"/>
                </a:solidFill>
                <a:latin typeface="Candara Light" panose="020E0502030303020204" pitchFamily="34" charset="0"/>
                <a:cs typeface="Calibri" pitchFamily="34" charset="0"/>
              </a:rPr>
              <a:t>Команда</a:t>
            </a:r>
          </a:p>
        </p:txBody>
      </p:sp>
      <p:pic>
        <p:nvPicPr>
          <p:cNvPr id="6" name="Рисунок 5" descr="Изображение выглядит как человек, мужчина, внутренний, стол&#10;&#10;Автоматически созданное описание">
            <a:extLst>
              <a:ext uri="{FF2B5EF4-FFF2-40B4-BE49-F238E27FC236}">
                <a16:creationId xmlns:a16="http://schemas.microsoft.com/office/drawing/2014/main" id="{2D453B07-3DA6-4BBA-8758-B5DE579FB9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5" t="1704" r="17170" b="35292"/>
          <a:stretch/>
        </p:blipFill>
        <p:spPr>
          <a:xfrm>
            <a:off x="490608" y="1921199"/>
            <a:ext cx="4032448" cy="3390922"/>
          </a:xfrm>
          <a:prstGeom prst="roundRect">
            <a:avLst/>
          </a:prstGeom>
        </p:spPr>
      </p:pic>
      <p:sp>
        <p:nvSpPr>
          <p:cNvPr id="9" name="Содержимое 2">
            <a:extLst>
              <a:ext uri="{FF2B5EF4-FFF2-40B4-BE49-F238E27FC236}">
                <a16:creationId xmlns:a16="http://schemas.microsoft.com/office/drawing/2014/main" id="{AF3BC0BB-8881-4BBE-A64E-185E68C1A8B1}"/>
              </a:ext>
            </a:extLst>
          </p:cNvPr>
          <p:cNvSpPr txBox="1">
            <a:spLocks/>
          </p:cNvSpPr>
          <p:nvPr/>
        </p:nvSpPr>
        <p:spPr bwMode="auto">
          <a:xfrm>
            <a:off x="4846220" y="2416744"/>
            <a:ext cx="7667972" cy="25202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794" tIns="50794" rIns="50794" bIns="50794" numCol="1" anchor="t" anchorCtr="0" compatLnSpc="1">
            <a:prstTxWarp prst="textNoShape">
              <a:avLst/>
            </a:prstTxWarp>
          </a:bodyPr>
          <a:lstStyle>
            <a:lvl1pPr marL="342900" indent="-3429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3600">
                <a:solidFill>
                  <a:schemeClr val="tx1"/>
                </a:solidFill>
                <a:latin typeface="+mn-lt"/>
                <a:sym typeface="Gill Sans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sym typeface="Gill Sans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3600">
                <a:solidFill>
                  <a:schemeClr val="tx1"/>
                </a:solidFill>
                <a:latin typeface="+mn-lt"/>
                <a:sym typeface="Gill Sans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sym typeface="Gill Sans" charset="0"/>
              </a:defRPr>
            </a:lvl9pPr>
          </a:lstStyle>
          <a:p>
            <a:pPr marL="0" indent="0" algn="l" eaLnBrk="1" hangingPunct="1">
              <a:spcBef>
                <a:spcPts val="600"/>
              </a:spcBef>
              <a:spcAft>
                <a:spcPts val="1800"/>
              </a:spcAft>
              <a:buFontTx/>
              <a:buNone/>
            </a:pPr>
            <a:r>
              <a:rPr lang="en-US" sz="2800" dirty="0">
                <a:latin typeface="Candara Light" panose="020E0502030303020204" pitchFamily="34" charset="0"/>
              </a:rPr>
              <a:t>Frontend/ML </a:t>
            </a:r>
            <a:r>
              <a:rPr lang="ru-RU" sz="2800" dirty="0">
                <a:latin typeface="Candara Light" panose="020E0502030303020204" pitchFamily="34" charset="0"/>
              </a:rPr>
              <a:t>разработчик </a:t>
            </a:r>
            <a:r>
              <a:rPr lang="en-US" sz="2800" dirty="0" err="1">
                <a:latin typeface="Candara Light" panose="020E0502030303020204" pitchFamily="34" charset="0"/>
              </a:rPr>
              <a:t>Terald</a:t>
            </a:r>
            <a:r>
              <a:rPr lang="en-US" sz="2800" dirty="0">
                <a:latin typeface="Candara Light" panose="020E0502030303020204" pitchFamily="34" charset="0"/>
              </a:rPr>
              <a:t>, </a:t>
            </a:r>
            <a:r>
              <a:rPr lang="ru-RU" sz="2800" dirty="0">
                <a:latin typeface="Candara Light" panose="020E0502030303020204" pitchFamily="34" charset="0"/>
              </a:rPr>
              <a:t>разработчик </a:t>
            </a:r>
            <a:r>
              <a:rPr lang="en-US" sz="2800" dirty="0" err="1">
                <a:latin typeface="Candara Light" panose="020E0502030303020204" pitchFamily="34" charset="0"/>
              </a:rPr>
              <a:t>andriod</a:t>
            </a:r>
            <a:r>
              <a:rPr lang="en-US" sz="2800" dirty="0">
                <a:latin typeface="Candara Light" panose="020E0502030303020204" pitchFamily="34" charset="0"/>
              </a:rPr>
              <a:t>-</a:t>
            </a:r>
            <a:r>
              <a:rPr lang="ru-RU" sz="2800" dirty="0">
                <a:latin typeface="Candara Light" panose="020E0502030303020204" pitchFamily="34" charset="0"/>
              </a:rPr>
              <a:t>приложения</a:t>
            </a:r>
            <a:r>
              <a:rPr lang="en-US" sz="2800" dirty="0">
                <a:latin typeface="Candara Light" panose="020E0502030303020204" pitchFamily="34" charset="0"/>
              </a:rPr>
              <a:t> PACARS, </a:t>
            </a:r>
            <a:r>
              <a:rPr lang="ru-RU" sz="2800" dirty="0">
                <a:latin typeface="Candara Light" panose="020E0502030303020204" pitchFamily="34" charset="0"/>
              </a:rPr>
              <a:t>разработчик @</a:t>
            </a:r>
            <a:r>
              <a:rPr lang="en-US" sz="2800" dirty="0" err="1">
                <a:latin typeface="Candara Light" panose="020E0502030303020204" pitchFamily="34" charset="0"/>
              </a:rPr>
              <a:t>postupaskibot</a:t>
            </a:r>
            <a:r>
              <a:rPr lang="en-US" sz="2800" dirty="0">
                <a:latin typeface="Candara Light" panose="020E0502030303020204" pitchFamily="34" charset="0"/>
              </a:rPr>
              <a:t> </a:t>
            </a:r>
            <a:r>
              <a:rPr lang="ru-RU" sz="2800" dirty="0">
                <a:latin typeface="Candara Light" panose="020E0502030303020204" pitchFamily="34" charset="0"/>
              </a:rPr>
              <a:t>для телеграмма,</a:t>
            </a:r>
            <a:r>
              <a:rPr lang="en-US" sz="2800" dirty="0">
                <a:latin typeface="Candara Light" panose="020E0502030303020204" pitchFamily="34" charset="0"/>
              </a:rPr>
              <a:t> </a:t>
            </a:r>
            <a:r>
              <a:rPr lang="ru-RU" sz="2800" dirty="0">
                <a:latin typeface="Candara Light" panose="020E0502030303020204" pitchFamily="34" charset="0"/>
              </a:rPr>
              <a:t>профориентационного бота </a:t>
            </a:r>
            <a:r>
              <a:rPr lang="en-US" sz="2800" dirty="0" err="1">
                <a:latin typeface="Candara Light" panose="020E0502030303020204" pitchFamily="34" charset="0"/>
              </a:rPr>
              <a:t>VkProfi</a:t>
            </a:r>
            <a:r>
              <a:rPr lang="en-US" sz="2800" dirty="0">
                <a:latin typeface="Candara Light" panose="020E0502030303020204" pitchFamily="34" charset="0"/>
              </a:rPr>
              <a:t>, </a:t>
            </a:r>
            <a:r>
              <a:rPr lang="ru-RU" sz="2800" dirty="0">
                <a:latin typeface="Candara Light" panose="020E0502030303020204" pitchFamily="34" charset="0"/>
              </a:rPr>
              <a:t>студент ПМИ ИТМО</a:t>
            </a:r>
            <a:endParaRPr lang="ru-RU" sz="1800" kern="0" dirty="0">
              <a:latin typeface="Candara Light" panose="020E0502030303020204" pitchFamily="34" charset="0"/>
              <a:cs typeface="Calibri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BF1B741-53FB-41CF-9EF0-753BB3BDA7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t="16071" r="-127" b="18305"/>
          <a:stretch/>
        </p:blipFill>
        <p:spPr bwMode="auto">
          <a:xfrm>
            <a:off x="490608" y="5740896"/>
            <a:ext cx="4032448" cy="3528392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8DE220D-7131-4513-9791-2019B7BFB46F}"/>
              </a:ext>
            </a:extLst>
          </p:cNvPr>
          <p:cNvSpPr/>
          <p:nvPr/>
        </p:nvSpPr>
        <p:spPr>
          <a:xfrm>
            <a:off x="4968552" y="5912689"/>
            <a:ext cx="754564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tx1"/>
                </a:solidFill>
                <a:latin typeface="Candara Light" panose="020E0502030303020204" pitchFamily="34" charset="0"/>
              </a:rPr>
              <a:t>Победитель </a:t>
            </a:r>
            <a:r>
              <a:rPr lang="ru-RU" sz="2800" dirty="0" err="1">
                <a:solidFill>
                  <a:schemeClr val="tx1"/>
                </a:solidFill>
                <a:latin typeface="Candara Light" panose="020E0502030303020204" pitchFamily="34" charset="0"/>
              </a:rPr>
              <a:t>хакатона</a:t>
            </a:r>
            <a:r>
              <a:rPr lang="ru-RU" sz="2800" dirty="0">
                <a:solidFill>
                  <a:schemeClr val="tx1"/>
                </a:solidFill>
                <a:latin typeface="Candara Light" panose="020E0502030303020204" pitchFamily="34" charset="0"/>
              </a:rPr>
              <a:t> "AI-ACADEMY" от Сбербанка, создатель приложения для компании </a:t>
            </a:r>
            <a:r>
              <a:rPr lang="ru-RU" sz="2800" dirty="0" err="1">
                <a:solidFill>
                  <a:schemeClr val="tx1"/>
                </a:solidFill>
                <a:latin typeface="Candara Light" panose="020E0502030303020204" pitchFamily="34" charset="0"/>
              </a:rPr>
              <a:t>FairShare</a:t>
            </a:r>
            <a:r>
              <a:rPr lang="ru-RU" sz="2800" dirty="0">
                <a:solidFill>
                  <a:schemeClr val="tx1"/>
                </a:solidFill>
                <a:latin typeface="Candara Light" panose="020E0502030303020204" pitchFamily="34" charset="0"/>
              </a:rPr>
              <a:t>, победитель конкурса "Старт в инновации 2018" с проектом по компьютерному зрению, </a:t>
            </a:r>
            <a:r>
              <a:rPr lang="en-US" sz="2800" dirty="0">
                <a:solidFill>
                  <a:schemeClr val="tx1"/>
                </a:solidFill>
                <a:latin typeface="Candara Light" panose="020E0502030303020204" pitchFamily="34" charset="0"/>
              </a:rPr>
              <a:t>backend </a:t>
            </a:r>
            <a:r>
              <a:rPr lang="ru-RU" sz="2800" dirty="0">
                <a:solidFill>
                  <a:schemeClr val="tx1"/>
                </a:solidFill>
                <a:latin typeface="Candara Light" panose="020E0502030303020204" pitchFamily="34" charset="0"/>
              </a:rPr>
              <a:t>разработчик приложения </a:t>
            </a:r>
            <a:r>
              <a:rPr lang="en-US" sz="2800" dirty="0" err="1">
                <a:solidFill>
                  <a:schemeClr val="tx1"/>
                </a:solidFill>
                <a:latin typeface="Candara Light" panose="020E0502030303020204" pitchFamily="34" charset="0"/>
              </a:rPr>
              <a:t>Terald</a:t>
            </a:r>
            <a:r>
              <a:rPr lang="ru-RU" sz="2800" dirty="0">
                <a:solidFill>
                  <a:schemeClr val="tx1"/>
                </a:solidFill>
                <a:latin typeface="Candara Light" panose="020E0502030303020204" pitchFamily="34" charset="0"/>
              </a:rPr>
              <a:t>, студент ФИВТ МФТИ.</a:t>
            </a:r>
            <a:endParaRPr lang="en-US" sz="2800" dirty="0">
              <a:solidFill>
                <a:schemeClr val="tx1"/>
              </a:solidFill>
              <a:latin typeface="Candara Light" panose="020E0502030303020204" pitchFamily="34" charset="0"/>
            </a:endParaRPr>
          </a:p>
        </p:txBody>
      </p:sp>
      <p:pic>
        <p:nvPicPr>
          <p:cNvPr id="12" name="Рисунок 11" descr="Мозговой штурм в группе">
            <a:extLst>
              <a:ext uri="{FF2B5EF4-FFF2-40B4-BE49-F238E27FC236}">
                <a16:creationId xmlns:a16="http://schemas.microsoft.com/office/drawing/2014/main" id="{4D572B43-3509-4FB3-8B52-8EB3B8FCB4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94488" y="5981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96587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itle &amp; Bullets - Left">
  <a:themeElements>
    <a:clrScheme name="Title &amp; Bullets - Lef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itle &amp; Bullets - 2 Column">
  <a:themeElements>
    <a:clrScheme name="Title &amp; Bullets - 2 Colum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Title &amp; Bullets - Right">
  <a:themeElements>
    <a:clrScheme name="Title &amp; Bullets - Righ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Title, Bullets &amp; Photo">
  <a:themeElements>
    <a:clrScheme name="Title, Bullets &amp; Phot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Title &amp; Bullets">
  <a:themeElements>
    <a:clrScheme name="Title &amp; 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- Center">
  <a:themeElements>
    <a:clrScheme name="Title - Cent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ullets">
  <a:themeElements>
    <a:clrScheme name="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hoto - Horizontal">
  <a:themeElements>
    <a:clrScheme name="Photo - Horizont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hoto - Horizontal Reflection">
  <a:themeElements>
    <a:clrScheme name="Photo - Horizontal Reflec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 Reflection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Photo - Horizontal Reflec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hoto - Vertical">
  <a:themeElements>
    <a:clrScheme name="Photo - Vertic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Photo - Vertical Reflection">
  <a:themeElements>
    <a:clrScheme name="Photo - Vertical Reflec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 Reflection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Photo - Vertical Reflec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itle - Top">
  <a:themeElements>
    <a:clrScheme name="Title - To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"/>
        <a:ea typeface=""/>
        <a:cs typeface=""/>
      </a:majorFont>
      <a:minorFont>
        <a:latin typeface="Gill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3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sym typeface="Gill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10585</TotalTime>
  <Pages>0</Pages>
  <Words>550</Words>
  <Characters>0</Characters>
  <Application>Microsoft Office PowerPoint</Application>
  <PresentationFormat>Произвольный</PresentationFormat>
  <Lines>0</Lines>
  <Paragraphs>71</Paragraphs>
  <Slides>11</Slides>
  <Notes>10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14</vt:i4>
      </vt:variant>
      <vt:variant>
        <vt:lpstr>Заголовки слайдов</vt:lpstr>
      </vt:variant>
      <vt:variant>
        <vt:i4>11</vt:i4>
      </vt:variant>
    </vt:vector>
  </HeadingPairs>
  <TitlesOfParts>
    <vt:vector size="33" baseType="lpstr">
      <vt:lpstr>Yu Gothic UI</vt:lpstr>
      <vt:lpstr>Arial</vt:lpstr>
      <vt:lpstr>Bauhaus 93</vt:lpstr>
      <vt:lpstr>Calibri</vt:lpstr>
      <vt:lpstr>Candara Light</vt:lpstr>
      <vt:lpstr>Courier New</vt:lpstr>
      <vt:lpstr>Gill Sans</vt:lpstr>
      <vt:lpstr>Verdana</vt:lpstr>
      <vt:lpstr>Title &amp; Subtitle</vt:lpstr>
      <vt:lpstr>Title - Center</vt:lpstr>
      <vt:lpstr>Bullets</vt:lpstr>
      <vt:lpstr>Photo - Horizontal</vt:lpstr>
      <vt:lpstr>Photo - Horizontal Reflection</vt:lpstr>
      <vt:lpstr>Photo - Vertical</vt:lpstr>
      <vt:lpstr>Photo - Vertical Reflection</vt:lpstr>
      <vt:lpstr>Title - Top</vt:lpstr>
      <vt:lpstr>Blank</vt:lpstr>
      <vt:lpstr>Title &amp; Bullets - Left</vt:lpstr>
      <vt:lpstr>Title &amp; Bullets - 2 Column</vt:lpstr>
      <vt:lpstr>Title &amp; Bullets - Right</vt:lpstr>
      <vt:lpstr>Title, Bullets &amp; Photo</vt:lpstr>
      <vt:lpstr>Title &amp; Bullets</vt:lpstr>
      <vt:lpstr>Cine Search</vt:lpstr>
      <vt:lpstr>Проблема: “Опять не знаю что посмотреть, это все я уже видел!”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subject/>
  <dc:creator>Toshiba</dc:creator>
  <cp:keywords/>
  <dc:description/>
  <cp:lastModifiedBy>Вольнов Петр Арсеньевич</cp:lastModifiedBy>
  <cp:revision>351</cp:revision>
  <dcterms:modified xsi:type="dcterms:W3CDTF">2019-09-23T21:14:12Z</dcterms:modified>
  <cp:category/>
</cp:coreProperties>
</file>